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53757ba920904d97" Type="http://schemas.microsoft.com/office/2006/relationships/ui/extensibility" Target="customUI/customUI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7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86" r:id="rId12"/>
    <p:sldId id="270" r:id="rId13"/>
    <p:sldId id="271" r:id="rId14"/>
    <p:sldId id="272" r:id="rId15"/>
    <p:sldId id="288" r:id="rId16"/>
    <p:sldId id="274" r:id="rId17"/>
    <p:sldId id="273" r:id="rId18"/>
    <p:sldId id="275" r:id="rId19"/>
    <p:sldId id="276" r:id="rId20"/>
    <p:sldId id="287" r:id="rId21"/>
    <p:sldId id="277" r:id="rId22"/>
    <p:sldId id="278" r:id="rId23"/>
    <p:sldId id="279" r:id="rId24"/>
    <p:sldId id="281" r:id="rId25"/>
    <p:sldId id="283" r:id="rId26"/>
    <p:sldId id="284" r:id="rId27"/>
    <p:sldId id="285" r:id="rId28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iner, Benjamin" initials="GB" lastIdx="13" clrIdx="0">
    <p:extLst>
      <p:ext uri="{19B8F6BF-5375-455C-9EA6-DF929625EA0E}">
        <p15:presenceInfo xmlns:p15="http://schemas.microsoft.com/office/powerpoint/2012/main" userId="S-1-5-21-1143099508-1257914023-1050887974-23224" providerId="AD"/>
      </p:ext>
    </p:extLst>
  </p:cmAuthor>
  <p:cmAuthor id="2" name="Kroggel, Camilla" initials="KC" lastIdx="1" clrIdx="1">
    <p:extLst>
      <p:ext uri="{19B8F6BF-5375-455C-9EA6-DF929625EA0E}">
        <p15:presenceInfo xmlns:p15="http://schemas.microsoft.com/office/powerpoint/2012/main" userId="S-1-5-21-1143099508-1257914023-1050887974-210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4A4A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12C09-631A-447D-B14A-921A20BCA0EE}" type="datetimeFigureOut">
              <a:rPr lang="de-DE" smtClean="0"/>
              <a:t>14.01.2020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EDF9C-5A6D-4C19-8F8B-44F6A06F14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317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0B233-FD0F-472A-9F3B-2AE8B89EA434}" type="datetimeFigureOut">
              <a:rPr lang="de-DE" smtClean="0"/>
              <a:t>14.01.2020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D6054-FB7C-4E1D-A90C-A001E8A7D5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443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6054-FB7C-4E1D-A90C-A001E8A7D5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304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6054-FB7C-4E1D-A90C-A001E8A7D5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129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6054-FB7C-4E1D-A90C-A001E8A7D55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387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6054-FB7C-4E1D-A90C-A001E8A7D55D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4556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600" y="2034000"/>
            <a:ext cx="3613990" cy="27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05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6" y="5400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>
          <a:xfrm>
            <a:off x="6097200" y="1638000"/>
            <a:ext cx="6094800" cy="4503600"/>
          </a:xfrm>
        </p:spPr>
        <p:txBody>
          <a:bodyPr tIns="144000">
            <a:noAutofit/>
          </a:bodyPr>
          <a:lstStyle>
            <a:lvl1pPr algn="ctr">
              <a:defRPr sz="1200" b="0" baseline="0">
                <a:solidFill>
                  <a:srgbClr val="4A4A4A"/>
                </a:solidFill>
              </a:defRPr>
            </a:lvl1pPr>
          </a:lstStyle>
          <a:p>
            <a:r>
              <a:rPr lang="de-DE" dirty="0" smtClean="0"/>
              <a:t>Zum Hinzufügen eines Fotos bitte auf das Icon klicken.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sp>
        <p:nvSpPr>
          <p:cNvPr id="12" name="Bildplatzhalter 3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638000"/>
            <a:ext cx="6094800" cy="4503600"/>
          </a:xfrm>
        </p:spPr>
        <p:txBody>
          <a:bodyPr tIns="144000">
            <a:noAutofit/>
          </a:bodyPr>
          <a:lstStyle>
            <a:lvl1pPr algn="ctr">
              <a:defRPr sz="1200" b="0" baseline="0">
                <a:solidFill>
                  <a:srgbClr val="4A4A4A"/>
                </a:solidFill>
              </a:defRPr>
            </a:lvl1pPr>
          </a:lstStyle>
          <a:p>
            <a:r>
              <a:rPr lang="de-DE" dirty="0" smtClean="0"/>
              <a:t>Zum Hinzufügen eines Fotos bitte auf das Icon klicken.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411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ss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6" y="5400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38000"/>
            <a:ext cx="12192000" cy="4503600"/>
          </a:xfrm>
        </p:spPr>
        <p:txBody>
          <a:bodyPr tIns="144000">
            <a:noAutofit/>
          </a:bodyPr>
          <a:lstStyle>
            <a:lvl1pPr algn="ctr">
              <a:defRPr sz="1200" b="0" baseline="0">
                <a:solidFill>
                  <a:srgbClr val="4A4A4A"/>
                </a:solidFill>
              </a:defRPr>
            </a:lvl1pPr>
          </a:lstStyle>
          <a:p>
            <a:r>
              <a:rPr lang="de-DE" dirty="0" smtClean="0"/>
              <a:t>Zum Hinzufügen eines Fotos bitte auf das Icon klicken.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08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/ ES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14976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2700000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7" y="540000"/>
            <a:ext cx="2479304" cy="633600"/>
          </a:xfrm>
          <a:prstGeom prst="rect">
            <a:avLst/>
          </a:prstGeom>
        </p:spPr>
      </p:pic>
      <p:sp>
        <p:nvSpPr>
          <p:cNvPr id="9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276063" y="5940000"/>
            <a:ext cx="5399999" cy="153888"/>
          </a:xfrm>
        </p:spPr>
        <p:txBody>
          <a:bodyPr/>
          <a:lstStyle>
            <a:lvl1pPr>
              <a:defRPr sz="1000" b="0">
                <a:solidFill>
                  <a:srgbClr val="4A4A4A"/>
                </a:solidFill>
              </a:defRPr>
            </a:lvl1pPr>
          </a:lstStyle>
          <a:p>
            <a:pPr lvl="0"/>
            <a:r>
              <a:rPr lang="de-DE" dirty="0" smtClean="0"/>
              <a:t>Quellenangabe:</a:t>
            </a:r>
            <a:endParaRPr lang="de-DE" dirty="0"/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6276062" y="2700000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4338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/ EF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7" y="540000"/>
            <a:ext cx="2459103" cy="633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14976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2700000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sp>
        <p:nvSpPr>
          <p:cNvPr id="10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276063" y="5940000"/>
            <a:ext cx="5399999" cy="153888"/>
          </a:xfrm>
        </p:spPr>
        <p:txBody>
          <a:bodyPr/>
          <a:lstStyle>
            <a:lvl1pPr>
              <a:defRPr sz="1000" b="0">
                <a:solidFill>
                  <a:srgbClr val="4A4A4A"/>
                </a:solidFill>
              </a:defRPr>
            </a:lvl1pPr>
          </a:lstStyle>
          <a:p>
            <a:pPr lvl="0"/>
            <a:r>
              <a:rPr lang="de-DE" dirty="0" smtClean="0"/>
              <a:t>Quellenangabe:</a:t>
            </a:r>
            <a:endParaRPr lang="de-DE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6276062" y="2700000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891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/ ESF / EF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7" y="540000"/>
            <a:ext cx="3765664" cy="633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14976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2700000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sp>
        <p:nvSpPr>
          <p:cNvPr id="10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276063" y="5940000"/>
            <a:ext cx="5399999" cy="153888"/>
          </a:xfrm>
        </p:spPr>
        <p:txBody>
          <a:bodyPr/>
          <a:lstStyle>
            <a:lvl1pPr>
              <a:defRPr sz="1000" b="0">
                <a:solidFill>
                  <a:srgbClr val="4A4A4A"/>
                </a:solidFill>
              </a:defRPr>
            </a:lvl1pPr>
          </a:lstStyle>
          <a:p>
            <a:pPr lvl="0"/>
            <a:r>
              <a:rPr lang="de-DE" dirty="0" smtClean="0"/>
              <a:t>Quellenangabe:</a:t>
            </a:r>
            <a:endParaRPr lang="de-DE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6276062" y="2700000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8438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5400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Ihr(e) Ansprechpartner(in)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1844675"/>
            <a:ext cx="6480000" cy="380480"/>
          </a:xfrm>
        </p:spPr>
        <p:txBody>
          <a:bodyPr wrap="square" tIns="36000" bIns="36000" numCol="1" spcCol="360000">
            <a:spAutoFit/>
          </a:bodyPr>
          <a:lstStyle>
            <a:lvl1pPr>
              <a:defRPr b="0">
                <a:solidFill>
                  <a:srgbClr val="4A4A4A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Name</a:t>
            </a:r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515938" y="5076000"/>
            <a:ext cx="5400000" cy="30777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de-DE" sz="2000" dirty="0" smtClean="0">
                <a:solidFill>
                  <a:srgbClr val="4A4A4A"/>
                </a:solidFill>
              </a:rPr>
              <a:t>https://www.sab.sachsen.de</a:t>
            </a: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014622" y="2241980"/>
            <a:ext cx="903963" cy="380480"/>
          </a:xfrm>
        </p:spPr>
        <p:txBody>
          <a:bodyPr wrap="square" tIns="36000" bIns="36000" numCol="1" spcCol="360000">
            <a:spAutoFit/>
          </a:bodyPr>
          <a:lstStyle>
            <a:lvl1pPr>
              <a:defRPr b="0">
                <a:solidFill>
                  <a:srgbClr val="4A4A4A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00</a:t>
            </a:r>
            <a:endParaRPr lang="de-DE" dirty="0"/>
          </a:p>
        </p:txBody>
      </p:sp>
      <p:sp>
        <p:nvSpPr>
          <p:cNvPr id="15" name="Textplatzhalt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3014622" y="2641330"/>
            <a:ext cx="903963" cy="380480"/>
          </a:xfrm>
        </p:spPr>
        <p:txBody>
          <a:bodyPr wrap="square" tIns="36000" bIns="36000" numCol="1" spcCol="360000">
            <a:spAutoFit/>
          </a:bodyPr>
          <a:lstStyle>
            <a:lvl1pPr>
              <a:defRPr b="0">
                <a:solidFill>
                  <a:srgbClr val="4A4A4A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00</a:t>
            </a:r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515937" y="2241980"/>
            <a:ext cx="2501583" cy="380480"/>
          </a:xfrm>
          <a:prstGeom prst="rect">
            <a:avLst/>
          </a:prstGeom>
        </p:spPr>
        <p:txBody>
          <a:bodyPr vert="horz" wrap="square" lIns="0" tIns="36000" rIns="0" bIns="36000" rtlCol="0" anchor="t">
            <a:spAutoFit/>
          </a:bodyPr>
          <a:lstStyle/>
          <a:p>
            <a:pPr>
              <a:tabLst>
                <a:tab pos="1076325" algn="l"/>
              </a:tabLst>
            </a:pPr>
            <a:r>
              <a:rPr lang="de-DE" sz="2000" dirty="0" smtClean="0">
                <a:solidFill>
                  <a:srgbClr val="4A4A4A"/>
                </a:solidFill>
              </a:rPr>
              <a:t>Tel.	0351 4910 -</a:t>
            </a:r>
          </a:p>
        </p:txBody>
      </p:sp>
      <p:sp>
        <p:nvSpPr>
          <p:cNvPr id="19" name="Textfeld 18"/>
          <p:cNvSpPr txBox="1"/>
          <p:nvPr userDrawn="1"/>
        </p:nvSpPr>
        <p:spPr>
          <a:xfrm>
            <a:off x="515938" y="2641330"/>
            <a:ext cx="2501582" cy="380480"/>
          </a:xfrm>
          <a:prstGeom prst="rect">
            <a:avLst/>
          </a:prstGeom>
        </p:spPr>
        <p:txBody>
          <a:bodyPr vert="horz" wrap="square" lIns="0" tIns="36000" rIns="0" bIns="36000" rtlCol="0" anchor="t">
            <a:spAutoFit/>
          </a:bodyPr>
          <a:lstStyle/>
          <a:p>
            <a:pPr>
              <a:tabLst>
                <a:tab pos="1074738" algn="l"/>
              </a:tabLst>
            </a:pPr>
            <a:r>
              <a:rPr lang="de-DE" sz="2000" dirty="0" smtClean="0">
                <a:solidFill>
                  <a:srgbClr val="4A4A4A"/>
                </a:solidFill>
              </a:rPr>
              <a:t>Fax	0351 4910 -</a:t>
            </a: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1591152" y="3038635"/>
            <a:ext cx="5404785" cy="380480"/>
          </a:xfrm>
        </p:spPr>
        <p:txBody>
          <a:bodyPr wrap="square" tIns="36000" bIns="36000" numCol="1" spcCol="360000">
            <a:spAutoFit/>
          </a:bodyPr>
          <a:lstStyle>
            <a:lvl1pPr>
              <a:defRPr b="0">
                <a:solidFill>
                  <a:srgbClr val="4A4A4A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@sab.sachsen.de</a:t>
            </a:r>
            <a:endParaRPr lang="de-DE" dirty="0"/>
          </a:p>
        </p:txBody>
      </p:sp>
      <p:sp>
        <p:nvSpPr>
          <p:cNvPr id="21" name="Textfeld 20"/>
          <p:cNvSpPr txBox="1"/>
          <p:nvPr userDrawn="1"/>
        </p:nvSpPr>
        <p:spPr>
          <a:xfrm>
            <a:off x="515938" y="3047055"/>
            <a:ext cx="1091882" cy="380480"/>
          </a:xfrm>
          <a:prstGeom prst="rect">
            <a:avLst/>
          </a:prstGeom>
        </p:spPr>
        <p:txBody>
          <a:bodyPr vert="horz" wrap="square" lIns="0" tIns="36000" rIns="0" bIns="36000" rtlCol="0" anchor="t">
            <a:spAutoFit/>
          </a:bodyPr>
          <a:lstStyle/>
          <a:p>
            <a:pPr>
              <a:tabLst>
                <a:tab pos="1074738" algn="l"/>
              </a:tabLst>
            </a:pPr>
            <a:r>
              <a:rPr lang="de-DE" sz="2000" dirty="0" smtClean="0">
                <a:solidFill>
                  <a:srgbClr val="4A4A4A"/>
                </a:solidFill>
              </a:rPr>
              <a:t>E-Mail</a:t>
            </a:r>
          </a:p>
        </p:txBody>
      </p:sp>
    </p:spTree>
    <p:extLst>
      <p:ext uri="{BB962C8B-B14F-4D97-AF65-F5344CB8AC3E}">
        <p14:creationId xmlns:p14="http://schemas.microsoft.com/office/powerpoint/2010/main" val="1590059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len D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422000" y="2736503"/>
            <a:ext cx="7308000" cy="1384995"/>
          </a:xfrm>
        </p:spPr>
        <p:txBody>
          <a:bodyPr anchor="ctr"/>
          <a:lstStyle>
            <a:lvl1pPr algn="l">
              <a:defRPr sz="4500"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Vielen Dank für Ihre Aufmerksamkeit!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800" cy="63249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38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422000" y="1508108"/>
            <a:ext cx="7308000" cy="2077492"/>
          </a:xfrm>
        </p:spPr>
        <p:txBody>
          <a:bodyPr anchor="b"/>
          <a:lstStyle>
            <a:lvl1pPr algn="l">
              <a:defRPr sz="4500"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Das ist eine Titelseite mit einer maximal dreizeiligen Headline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422000" y="3593551"/>
            <a:ext cx="7308000" cy="416831"/>
          </a:xfrm>
        </p:spPr>
        <p:txBody>
          <a:bodyPr tIns="108000"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Subline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800" cy="63249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22400" y="4806000"/>
            <a:ext cx="7307263" cy="30777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de-DE" dirty="0" smtClean="0"/>
              <a:t>Vorname Name, Ort, 1. Januar 2018</a:t>
            </a:r>
          </a:p>
        </p:txBody>
      </p:sp>
    </p:spTree>
    <p:extLst>
      <p:ext uri="{BB962C8B-B14F-4D97-AF65-F5344CB8AC3E}">
        <p14:creationId xmlns:p14="http://schemas.microsoft.com/office/powerpoint/2010/main" val="363119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442000" y="2052000"/>
            <a:ext cx="7308000" cy="2115964"/>
          </a:xfrm>
        </p:spPr>
        <p:txBody>
          <a:bodyPr anchor="b"/>
          <a:lstStyle>
            <a:lvl1pPr algn="ctr">
              <a:lnSpc>
                <a:spcPts val="5500"/>
              </a:lnSpc>
              <a:defRPr sz="5000" b="0" i="1"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„Das ist eine Zitatfolie. Wichtig, prominent und zentriert.“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442000" y="4179821"/>
            <a:ext cx="7308000" cy="416831"/>
          </a:xfrm>
        </p:spPr>
        <p:txBody>
          <a:bodyPr tIns="108000"/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Vorname Name</a:t>
            </a:r>
            <a:endParaRPr lang="en-US" dirty="0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/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15" hasCustomPrompt="1"/>
          </p:nvPr>
        </p:nvSpPr>
        <p:spPr>
          <a:xfrm>
            <a:off x="515938" y="1844675"/>
            <a:ext cx="11160124" cy="15388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5400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sp>
        <p:nvSpPr>
          <p:cNvPr id="16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7" y="5505008"/>
            <a:ext cx="11160125" cy="153888"/>
          </a:xfrm>
        </p:spPr>
        <p:txBody>
          <a:bodyPr/>
          <a:lstStyle>
            <a:lvl1pPr>
              <a:defRPr sz="1000" b="0">
                <a:solidFill>
                  <a:srgbClr val="4A4A4A"/>
                </a:solidFill>
              </a:defRPr>
            </a:lvl1pPr>
          </a:lstStyle>
          <a:p>
            <a:pPr lvl="0"/>
            <a:r>
              <a:rPr lang="de-DE" dirty="0" smtClean="0"/>
              <a:t>Quellenangabe: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39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/ ohne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5400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sp>
        <p:nvSpPr>
          <p:cNvPr id="16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7" y="5940000"/>
            <a:ext cx="11160125" cy="153888"/>
          </a:xfrm>
        </p:spPr>
        <p:txBody>
          <a:bodyPr/>
          <a:lstStyle>
            <a:lvl1pPr>
              <a:defRPr sz="1000" b="0">
                <a:solidFill>
                  <a:srgbClr val="4A4A4A"/>
                </a:solidFill>
              </a:defRPr>
            </a:lvl1pPr>
          </a:lstStyle>
          <a:p>
            <a:pPr lvl="0"/>
            <a:r>
              <a:rPr lang="de-DE" dirty="0" smtClean="0"/>
              <a:t>Quellenangabe:</a:t>
            </a:r>
            <a:endParaRPr lang="de-DE" dirty="0"/>
          </a:p>
        </p:txBody>
      </p:sp>
      <p:sp>
        <p:nvSpPr>
          <p:cNvPr id="9" name="Inhaltsplatzhalter 3"/>
          <p:cNvSpPr>
            <a:spLocks noGrp="1"/>
          </p:cNvSpPr>
          <p:nvPr>
            <p:ph sz="quarter" idx="15" hasCustomPrompt="1"/>
          </p:nvPr>
        </p:nvSpPr>
        <p:spPr>
          <a:xfrm>
            <a:off x="515938" y="1844675"/>
            <a:ext cx="11160124" cy="15388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543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5400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49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/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5400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1844675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sp>
        <p:nvSpPr>
          <p:cNvPr id="16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276063" y="5940000"/>
            <a:ext cx="5399999" cy="153888"/>
          </a:xfrm>
        </p:spPr>
        <p:txBody>
          <a:bodyPr/>
          <a:lstStyle>
            <a:lvl1pPr>
              <a:defRPr sz="1000" b="0">
                <a:solidFill>
                  <a:srgbClr val="4A4A4A"/>
                </a:solidFill>
              </a:defRPr>
            </a:lvl1pPr>
          </a:lstStyle>
          <a:p>
            <a:pPr lvl="0"/>
            <a:r>
              <a:rPr lang="de-DE" dirty="0" smtClean="0"/>
              <a:t>Quellenangabe:</a:t>
            </a:r>
            <a:endParaRPr lang="de-DE" dirty="0"/>
          </a:p>
        </p:txBody>
      </p:sp>
      <p:sp>
        <p:nvSpPr>
          <p:cNvPr id="17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6276063" y="1844675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5672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/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16" hasCustomPrompt="1"/>
          </p:nvPr>
        </p:nvSpPr>
        <p:spPr>
          <a:xfrm>
            <a:off x="6275388" y="1844675"/>
            <a:ext cx="5400675" cy="15388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540000"/>
            <a:ext cx="86400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00"/>
            <a:ext cx="4064427" cy="1432800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1844675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63" y="540000"/>
            <a:ext cx="1306799" cy="632491"/>
          </a:xfrm>
          <a:prstGeom prst="rect">
            <a:avLst/>
          </a:prstGeom>
        </p:spPr>
      </p:pic>
      <p:sp>
        <p:nvSpPr>
          <p:cNvPr id="16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276063" y="5940000"/>
            <a:ext cx="5399999" cy="153888"/>
          </a:xfrm>
        </p:spPr>
        <p:txBody>
          <a:bodyPr/>
          <a:lstStyle>
            <a:lvl1pPr>
              <a:defRPr sz="1000" b="0">
                <a:solidFill>
                  <a:srgbClr val="4A4A4A"/>
                </a:solidFill>
              </a:defRPr>
            </a:lvl1pPr>
          </a:lstStyle>
          <a:p>
            <a:pPr lvl="0"/>
            <a:r>
              <a:rPr lang="de-DE" dirty="0" smtClean="0"/>
              <a:t>Quellenangabe: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591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/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937" y="540000"/>
            <a:ext cx="5400001" cy="4616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2322000"/>
            <a:ext cx="5400000" cy="1538883"/>
          </a:xfrm>
        </p:spPr>
        <p:txBody>
          <a:bodyPr numCol="1" spcCol="360000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Subheadline</a:t>
            </a:r>
          </a:p>
          <a:p>
            <a:pPr lvl="1"/>
            <a:r>
              <a:rPr lang="de-DE" dirty="0" smtClean="0"/>
              <a:t>Text</a:t>
            </a:r>
          </a:p>
          <a:p>
            <a:pPr lvl="2"/>
            <a:r>
              <a:rPr lang="de-DE" dirty="0" smtClean="0"/>
              <a:t>Erste Ebene</a:t>
            </a:r>
          </a:p>
          <a:p>
            <a:pPr lvl="3"/>
            <a:r>
              <a:rPr lang="de-DE" dirty="0" smtClean="0"/>
              <a:t>Zweite Ebene</a:t>
            </a:r>
          </a:p>
          <a:p>
            <a:pPr lvl="4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>
          <a:xfrm>
            <a:off x="6097200" y="540000"/>
            <a:ext cx="6094800" cy="5601600"/>
          </a:xfrm>
        </p:spPr>
        <p:txBody>
          <a:bodyPr tIns="144000">
            <a:noAutofit/>
          </a:bodyPr>
          <a:lstStyle>
            <a:lvl1pPr algn="ctr">
              <a:defRPr sz="1200" b="0" baseline="0">
                <a:solidFill>
                  <a:srgbClr val="4A4A4A"/>
                </a:solidFill>
              </a:defRPr>
            </a:lvl1pPr>
          </a:lstStyle>
          <a:p>
            <a:r>
              <a:rPr lang="de-DE" dirty="0" smtClean="0"/>
              <a:t>Zum Hinzufügen eines Fotos bitte auf das Icon klicken.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3177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937" y="540000"/>
            <a:ext cx="11160125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de-DE" noProof="0" dirty="0" smtClean="0"/>
              <a:t>Headline</a:t>
            </a:r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936" y="1844675"/>
            <a:ext cx="11160125" cy="15388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/>
            <a:r>
              <a:rPr lang="de-DE" noProof="0" dirty="0" smtClean="0"/>
              <a:t>Subheadline</a:t>
            </a:r>
          </a:p>
          <a:p>
            <a:pPr lvl="1"/>
            <a:r>
              <a:rPr lang="de-DE" noProof="0" dirty="0" smtClean="0"/>
              <a:t>Text</a:t>
            </a:r>
          </a:p>
          <a:p>
            <a:pPr lvl="2"/>
            <a:r>
              <a:rPr lang="de-DE" noProof="0" dirty="0" smtClean="0"/>
              <a:t>Erste Ebene</a:t>
            </a:r>
          </a:p>
          <a:p>
            <a:pPr lvl="3"/>
            <a:r>
              <a:rPr lang="de-DE" noProof="0" dirty="0" smtClean="0"/>
              <a:t>Zweite Ebene</a:t>
            </a:r>
          </a:p>
          <a:p>
            <a:pPr lvl="4"/>
            <a:r>
              <a:rPr lang="de-DE" noProof="0" dirty="0" smtClean="0"/>
              <a:t>Dritte Ebene</a:t>
            </a:r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06913" y="6461968"/>
            <a:ext cx="6479651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Investive Sportförderung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83829" y="6461968"/>
            <a:ext cx="59223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1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1" name="Gerader Verbinder 10"/>
          <p:cNvCxnSpPr/>
          <p:nvPr userDrawn="1"/>
        </p:nvCxnSpPr>
        <p:spPr>
          <a:xfrm flipV="1">
            <a:off x="11090179" y="6446579"/>
            <a:ext cx="0" cy="184666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71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49" r:id="rId3"/>
    <p:sldLayoutId id="2147483662" r:id="rId4"/>
    <p:sldLayoutId id="2147483664" r:id="rId5"/>
    <p:sldLayoutId id="2147483663" r:id="rId6"/>
    <p:sldLayoutId id="2147483650" r:id="rId7"/>
    <p:sldLayoutId id="2147483657" r:id="rId8"/>
    <p:sldLayoutId id="2147483658" r:id="rId9"/>
    <p:sldLayoutId id="2147483659" r:id="rId10"/>
    <p:sldLayoutId id="2147483660" r:id="rId11"/>
    <p:sldLayoutId id="2147483653" r:id="rId12"/>
    <p:sldLayoutId id="2147483654" r:id="rId13"/>
    <p:sldLayoutId id="2147483655" r:id="rId14"/>
    <p:sldLayoutId id="2147483661" r:id="rId15"/>
    <p:sldLayoutId id="2147483656" r:id="rId16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2000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2000" kern="120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 baseline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1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62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35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nicole.baumgaertel@sab.sachsen.de" TargetMode="External"/><Relationship Id="rId2" Type="http://schemas.openxmlformats.org/officeDocument/2006/relationships/hyperlink" Target="mailto:fanny.peschel@sab.sachsen.de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rico.schierz@sab.sachsen.de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57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4"/>
            <a:ext cx="8516096" cy="3807196"/>
          </a:xfrm>
        </p:spPr>
        <p:txBody>
          <a:bodyPr/>
          <a:lstStyle/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 smtClean="0"/>
              <a:t>Nachweis </a:t>
            </a:r>
            <a:r>
              <a:rPr lang="de-DE" sz="1400" dirty="0"/>
              <a:t>der Nutzung durch </a:t>
            </a:r>
            <a:r>
              <a:rPr lang="de-DE" sz="1400" b="1" dirty="0"/>
              <a:t>Belegungsplan</a:t>
            </a:r>
            <a:r>
              <a:rPr lang="de-DE" sz="1400" dirty="0"/>
              <a:t> </a:t>
            </a:r>
          </a:p>
          <a:p>
            <a:pPr marL="623888" lvl="1" indent="-1730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623888" algn="l"/>
                <a:tab pos="901700" algn="l"/>
              </a:tabLst>
              <a:defRPr/>
            </a:pPr>
            <a:r>
              <a:rPr lang="de-DE" sz="1400" dirty="0"/>
              <a:t>Wochenstundenplan mit Nutzergruppen und Nutzungsarten, z. B. anhand einer Beispielwoche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Nachweis Eigentumsverhältnisse</a:t>
            </a:r>
          </a:p>
          <a:p>
            <a:pPr marL="623888" lvl="1" indent="-1730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623888" algn="l"/>
                <a:tab pos="901700" algn="l"/>
              </a:tabLst>
              <a:defRPr/>
            </a:pPr>
            <a:r>
              <a:rPr lang="de-DE" sz="1400" dirty="0"/>
              <a:t>aktueller, vollständiger Grundbuchauszug </a:t>
            </a:r>
            <a:r>
              <a:rPr lang="de-DE" sz="1400" dirty="0" smtClean="0"/>
              <a:t>(wenn Eigentümer) oder</a:t>
            </a:r>
            <a:endParaRPr lang="de-DE" sz="1400" dirty="0"/>
          </a:p>
          <a:p>
            <a:pPr marL="623888" lvl="1" indent="-1730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623888" algn="l"/>
                <a:tab pos="901700" algn="l"/>
              </a:tabLst>
              <a:defRPr/>
            </a:pPr>
            <a:r>
              <a:rPr lang="de-DE" sz="1400" dirty="0"/>
              <a:t>Nachweis Nutzungsrecht: Miet-/Pachtvertrag </a:t>
            </a:r>
            <a:r>
              <a:rPr lang="de-DE" sz="1400" dirty="0" smtClean="0"/>
              <a:t>mind. für </a:t>
            </a:r>
            <a:r>
              <a:rPr lang="de-DE" sz="1400" dirty="0"/>
              <a:t>die Dauer der Zweckbindung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Nachweis Gesamtfinanzierung – Eigenmittel und Mittel Dritter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Sicherung des Rückforderungsanspruchs ab </a:t>
            </a:r>
            <a:r>
              <a:rPr lang="de-DE" sz="1400" dirty="0">
                <a:solidFill>
                  <a:srgbClr val="4A4A4A"/>
                </a:solidFill>
              </a:rPr>
              <a:t>Zuwendung von </a:t>
            </a:r>
            <a:r>
              <a:rPr lang="de-DE" sz="1400" dirty="0" smtClean="0">
                <a:solidFill>
                  <a:srgbClr val="4A4A4A"/>
                </a:solidFill>
              </a:rPr>
              <a:t>1 Mio. EUR, </a:t>
            </a:r>
            <a:r>
              <a:rPr lang="de-DE" sz="1400" dirty="0" smtClean="0"/>
              <a:t>z.B</a:t>
            </a:r>
            <a:r>
              <a:rPr lang="de-DE" sz="1400" dirty="0"/>
              <a:t>. Eintragung der Grundschuld an rangbereiter Stelle im </a:t>
            </a:r>
            <a:r>
              <a:rPr lang="de-DE" sz="1400" dirty="0" smtClean="0"/>
              <a:t>Grundbuch</a:t>
            </a:r>
            <a:endParaRPr lang="de-DE" sz="1400" dirty="0"/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Baugenehmigung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Erklärung Barrierefreiheit (formlos)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weitere Unterlagen – siehe </a:t>
            </a:r>
            <a:r>
              <a:rPr lang="de-DE" sz="1400" b="1" dirty="0"/>
              <a:t>Unterlagencheckliste</a:t>
            </a:r>
            <a:r>
              <a:rPr lang="de-DE" sz="1400" dirty="0"/>
              <a:t> (SAB-Vordruck </a:t>
            </a:r>
            <a:r>
              <a:rPr lang="de-DE" sz="1400" i="1" dirty="0"/>
              <a:t>60503</a:t>
            </a:r>
            <a:r>
              <a:rPr lang="de-DE" sz="1400" dirty="0"/>
              <a:t>)</a:t>
            </a:r>
          </a:p>
          <a:p>
            <a:pPr marL="271462"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endParaRPr lang="de-DE" sz="400" dirty="0"/>
          </a:p>
          <a:p>
            <a:pPr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r>
              <a:rPr lang="de-DE" sz="1400" dirty="0" smtClean="0">
                <a:solidFill>
                  <a:prstClr val="black"/>
                </a:solidFill>
              </a:rPr>
              <a:t>	</a:t>
            </a:r>
            <a:r>
              <a:rPr lang="de-DE" sz="1400" dirty="0"/>
              <a:t> → </a:t>
            </a:r>
            <a:r>
              <a:rPr lang="de-DE" sz="1400" dirty="0" smtClean="0"/>
              <a:t> Achten </a:t>
            </a:r>
            <a:r>
              <a:rPr lang="de-DE" sz="1400" dirty="0"/>
              <a:t>Sie auf die Aktualität der Antragsunterlagen!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Antragstellung </a:t>
            </a:r>
            <a:r>
              <a:rPr lang="de-DE" dirty="0"/>
              <a:t>-</a:t>
            </a:r>
            <a:r>
              <a:rPr lang="de-DE" dirty="0" smtClean="0"/>
              <a:t> Antragsunterlagen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7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5"/>
            <a:ext cx="8907980" cy="2205219"/>
          </a:xfrm>
        </p:spPr>
        <p:txBody>
          <a:bodyPr/>
          <a:lstStyle/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r>
              <a:rPr lang="de-DE" sz="1400" b="1" dirty="0" smtClean="0">
                <a:solidFill>
                  <a:schemeClr val="tx2"/>
                </a:solidFill>
              </a:rPr>
              <a:t>Datenschutzhinweise:</a:t>
            </a:r>
            <a:r>
              <a:rPr lang="de-DE" sz="1400" dirty="0" smtClean="0"/>
              <a:t> 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endParaRPr lang="de-DE" sz="500" dirty="0"/>
          </a:p>
          <a:p>
            <a:pPr marL="555750" lvl="2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542925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SAB verarbeitet personenbezogene </a:t>
            </a:r>
            <a:r>
              <a:rPr lang="de-DE" sz="1400" dirty="0">
                <a:solidFill>
                  <a:schemeClr val="bg2"/>
                </a:solidFill>
              </a:rPr>
              <a:t>Daten im </a:t>
            </a:r>
            <a:r>
              <a:rPr lang="de-DE" sz="1400" dirty="0" smtClean="0">
                <a:solidFill>
                  <a:schemeClr val="bg2"/>
                </a:solidFill>
              </a:rPr>
              <a:t>Einklang mit der </a:t>
            </a:r>
            <a:r>
              <a:rPr lang="de-DE" sz="1400" dirty="0">
                <a:solidFill>
                  <a:schemeClr val="bg2"/>
                </a:solidFill>
              </a:rPr>
              <a:t>EU-Datenschutz-Grundverordnung (DSGVO) </a:t>
            </a:r>
            <a:r>
              <a:rPr lang="de-DE" sz="1400" dirty="0" smtClean="0">
                <a:solidFill>
                  <a:schemeClr val="bg2"/>
                </a:solidFill>
              </a:rPr>
              <a:t>und dem </a:t>
            </a:r>
            <a:r>
              <a:rPr lang="de-DE" sz="1400" dirty="0">
                <a:solidFill>
                  <a:schemeClr val="bg2"/>
                </a:solidFill>
              </a:rPr>
              <a:t>Sächsischen </a:t>
            </a:r>
            <a:r>
              <a:rPr lang="de-DE" sz="1400" dirty="0" smtClean="0">
                <a:solidFill>
                  <a:schemeClr val="bg2"/>
                </a:solidFill>
              </a:rPr>
              <a:t>Datenschutzdurchführungsgesetz (</a:t>
            </a:r>
            <a:r>
              <a:rPr lang="de-DE" sz="1400" dirty="0" err="1">
                <a:solidFill>
                  <a:schemeClr val="bg2"/>
                </a:solidFill>
              </a:rPr>
              <a:t>SächsDSDG</a:t>
            </a:r>
            <a:r>
              <a:rPr lang="de-DE" sz="1400" dirty="0" smtClean="0">
                <a:solidFill>
                  <a:schemeClr val="bg2"/>
                </a:solidFill>
              </a:rPr>
              <a:t>)</a:t>
            </a:r>
          </a:p>
          <a:p>
            <a:pPr marL="555750" lvl="2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542925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weitere Informationen: SAB-Vordruck </a:t>
            </a:r>
            <a:r>
              <a:rPr lang="de-DE" sz="1400" i="1" dirty="0" smtClean="0">
                <a:solidFill>
                  <a:schemeClr val="bg2"/>
                </a:solidFill>
              </a:rPr>
              <a:t>64005 </a:t>
            </a:r>
            <a:r>
              <a:rPr lang="de-DE" sz="1400" dirty="0">
                <a:solidFill>
                  <a:schemeClr val="bg2"/>
                </a:solidFill>
              </a:rPr>
              <a:t>Datenschutzhinweise für Kunden/Interessenten DSGVO </a:t>
            </a:r>
            <a:endParaRPr lang="de-DE" sz="1400" i="1" dirty="0">
              <a:solidFill>
                <a:schemeClr val="bg2"/>
              </a:solidFill>
            </a:endParaRP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endParaRPr lang="de-DE" sz="1400" dirty="0"/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endParaRPr lang="de-DE" sz="1400" dirty="0" smtClean="0"/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endParaRPr lang="de-DE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Antragstellung </a:t>
            </a:r>
            <a:r>
              <a:rPr lang="de-DE" dirty="0"/>
              <a:t>-</a:t>
            </a:r>
            <a:r>
              <a:rPr lang="de-DE" dirty="0" smtClean="0"/>
              <a:t> Antragsunterlagen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7" name="Abgerundetes Rechteck 6"/>
          <p:cNvSpPr/>
          <p:nvPr/>
        </p:nvSpPr>
        <p:spPr>
          <a:xfrm>
            <a:off x="1035698" y="3343154"/>
            <a:ext cx="4917232" cy="215537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spcAft>
                <a:spcPts val="600"/>
              </a:spcAft>
              <a:buClr>
                <a:schemeClr val="bg2"/>
              </a:buClr>
              <a:tabLst>
                <a:tab pos="542925" algn="l"/>
              </a:tabLst>
              <a:defRPr/>
            </a:pPr>
            <a:r>
              <a:rPr lang="de-DE" sz="1400" b="1" dirty="0" smtClean="0">
                <a:solidFill>
                  <a:schemeClr val="tx2"/>
                </a:solidFill>
              </a:rPr>
              <a:t>Haben Sie Fragen?</a:t>
            </a:r>
          </a:p>
          <a:p>
            <a:pPr lvl="1">
              <a:spcAft>
                <a:spcPts val="600"/>
              </a:spcAft>
              <a:buClr>
                <a:schemeClr val="bg2"/>
              </a:buClr>
              <a:tabLst>
                <a:tab pos="542925" algn="l"/>
              </a:tabLst>
              <a:defRPr/>
            </a:pPr>
            <a:endParaRPr lang="de-DE" sz="500" dirty="0" smtClean="0">
              <a:solidFill>
                <a:schemeClr val="tx1"/>
              </a:solidFill>
            </a:endParaRPr>
          </a:p>
          <a:p>
            <a:pPr lvl="1">
              <a:spcAft>
                <a:spcPts val="600"/>
              </a:spcAft>
              <a:buClr>
                <a:schemeClr val="bg2"/>
              </a:buClr>
              <a:tabLst>
                <a:tab pos="542925" algn="l"/>
              </a:tabLst>
              <a:defRPr/>
            </a:pPr>
            <a:r>
              <a:rPr lang="de-DE" sz="1400" dirty="0" smtClean="0">
                <a:solidFill>
                  <a:schemeClr val="tx1"/>
                </a:solidFill>
              </a:rPr>
              <a:t>Sächsische </a:t>
            </a:r>
            <a:r>
              <a:rPr lang="de-DE" sz="1400" dirty="0">
                <a:solidFill>
                  <a:schemeClr val="tx1"/>
                </a:solidFill>
              </a:rPr>
              <a:t>Aufbaubank - Förderbank </a:t>
            </a:r>
            <a:r>
              <a:rPr lang="de-DE" sz="1400" dirty="0" smtClean="0">
                <a:solidFill>
                  <a:schemeClr val="tx1"/>
                </a:solidFill>
              </a:rPr>
              <a:t>-</a:t>
            </a:r>
            <a:endParaRPr lang="de-DE" sz="14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chemeClr val="bg2"/>
              </a:buClr>
              <a:tabLst>
                <a:tab pos="542925" algn="l"/>
              </a:tabLst>
              <a:defRPr/>
            </a:pPr>
            <a:r>
              <a:rPr lang="de-DE" sz="1400" dirty="0">
                <a:solidFill>
                  <a:schemeClr val="tx1"/>
                </a:solidFill>
              </a:rPr>
              <a:t>Datenschutzbeauftragter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chemeClr val="bg2"/>
              </a:buClr>
              <a:tabLst>
                <a:tab pos="542925" algn="l"/>
              </a:tabLst>
              <a:defRPr/>
            </a:pPr>
            <a:r>
              <a:rPr lang="de-DE" sz="1400" dirty="0">
                <a:solidFill>
                  <a:schemeClr val="tx1"/>
                </a:solidFill>
              </a:rPr>
              <a:t>Uwe </a:t>
            </a:r>
            <a:r>
              <a:rPr lang="de-DE" sz="1400" dirty="0" err="1">
                <a:solidFill>
                  <a:schemeClr val="tx1"/>
                </a:solidFill>
              </a:rPr>
              <a:t>Gonska</a:t>
            </a:r>
            <a:endParaRPr lang="de-DE" sz="14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chemeClr val="bg2"/>
              </a:buClr>
              <a:tabLst>
                <a:tab pos="542925" algn="l"/>
              </a:tabLst>
              <a:defRPr/>
            </a:pPr>
            <a:r>
              <a:rPr lang="de-DE" sz="1400" dirty="0" smtClean="0">
                <a:solidFill>
                  <a:schemeClr val="tx1"/>
                </a:solidFill>
              </a:rPr>
              <a:t>Telefon</a:t>
            </a:r>
            <a:r>
              <a:rPr lang="de-DE" sz="1400" dirty="0">
                <a:solidFill>
                  <a:schemeClr val="tx1"/>
                </a:solidFill>
              </a:rPr>
              <a:t>: +49 351 4910 3408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chemeClr val="bg2"/>
              </a:buClr>
              <a:tabLst>
                <a:tab pos="542925" algn="l"/>
              </a:tabLst>
              <a:defRPr/>
            </a:pPr>
            <a:r>
              <a:rPr lang="de-DE" sz="1400" dirty="0">
                <a:solidFill>
                  <a:schemeClr val="tx1"/>
                </a:solidFill>
              </a:rPr>
              <a:t>E-Mail-Adresse: </a:t>
            </a:r>
            <a:r>
              <a:rPr lang="de-DE" sz="1400" u="sng" dirty="0" smtClean="0">
                <a:solidFill>
                  <a:schemeClr val="tx1"/>
                </a:solidFill>
              </a:rPr>
              <a:t>uwe.gonska@sab.sachsen.de</a:t>
            </a:r>
            <a:endParaRPr lang="de-DE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3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4"/>
            <a:ext cx="8516096" cy="215444"/>
          </a:xfrm>
        </p:spPr>
        <p:txBody>
          <a:bodyPr/>
          <a:lstStyle/>
          <a:p>
            <a:pPr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endParaRPr lang="de-DE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Antragstellung </a:t>
            </a:r>
            <a:r>
              <a:rPr lang="de-DE" dirty="0"/>
              <a:t>-</a:t>
            </a:r>
            <a:r>
              <a:rPr lang="de-DE" dirty="0" smtClean="0"/>
              <a:t> Antragsunterlagen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515937" y="1846956"/>
            <a:ext cx="8384945" cy="47586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smtClean="0">
                <a:solidFill>
                  <a:schemeClr val="tx2"/>
                </a:solidFill>
              </a:rPr>
              <a:t>Erläuterung zu den geplanten Projektausgaben</a:t>
            </a:r>
          </a:p>
        </p:txBody>
      </p:sp>
      <p:sp>
        <p:nvSpPr>
          <p:cNvPr id="7" name="Pfeil nach unten 6"/>
          <p:cNvSpPr/>
          <p:nvPr/>
        </p:nvSpPr>
        <p:spPr>
          <a:xfrm>
            <a:off x="1875454" y="2392530"/>
            <a:ext cx="363893" cy="360001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8" name="Pfeil nach unten 7"/>
          <p:cNvSpPr/>
          <p:nvPr/>
        </p:nvSpPr>
        <p:spPr>
          <a:xfrm>
            <a:off x="6982409" y="2392529"/>
            <a:ext cx="363893" cy="360001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9" name="Textplatzhalter 1"/>
          <p:cNvSpPr txBox="1">
            <a:spLocks/>
          </p:cNvSpPr>
          <p:nvPr/>
        </p:nvSpPr>
        <p:spPr>
          <a:xfrm>
            <a:off x="467544" y="2780928"/>
            <a:ext cx="3816424" cy="1728192"/>
          </a:xfrm>
          <a:prstGeom prst="rect">
            <a:avLst/>
          </a:prstGeom>
        </p:spPr>
        <p:txBody>
          <a:bodyPr vert="horz" lIns="0" tIns="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90"/>
              </a:spcBef>
              <a:buFontTx/>
              <a:buNone/>
              <a:defRPr lang="en-US" sz="1400" kern="1200" baseline="0" dirty="0" smtClean="0">
                <a:solidFill>
                  <a:schemeClr val="tx1"/>
                </a:solidFill>
                <a:latin typeface="+mn-lt"/>
                <a:ea typeface="ヒラギノ角ゴ Pro W3" charset="-128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20000"/>
              </a:lnSpc>
              <a:spcBef>
                <a:spcPts val="90"/>
              </a:spcBef>
              <a:buFontTx/>
              <a:buBlip>
                <a:blip r:embed="rId2"/>
              </a:buBlip>
              <a:defRPr lang="en-US" sz="1400" kern="1200" baseline="0" dirty="0" smtClean="0">
                <a:solidFill>
                  <a:schemeClr val="tx1"/>
                </a:solidFill>
                <a:latin typeface="+mn-lt"/>
                <a:ea typeface="ヒラギノ角ゴ Pro W3" charset="-128"/>
                <a:cs typeface="+mn-cs"/>
              </a:defRPr>
            </a:lvl2pPr>
            <a:lvl3pPr marL="539750" indent="-144000" algn="l" defTabSz="914400" rtl="0" eaLnBrk="1" latinLnBrk="0" hangingPunct="1">
              <a:lnSpc>
                <a:spcPct val="120000"/>
              </a:lnSpc>
              <a:spcBef>
                <a:spcPts val="90"/>
              </a:spcBef>
              <a:buFont typeface="Symbol" pitchFamily="18" charset="2"/>
              <a:buChar char="-"/>
              <a:defRPr lang="en-US" sz="1400" kern="1200" baseline="0" dirty="0" smtClean="0">
                <a:solidFill>
                  <a:schemeClr val="tx1"/>
                </a:solidFill>
                <a:latin typeface="+mn-lt"/>
                <a:ea typeface="ヒラギノ角ゴ Pro W3" charset="-128"/>
                <a:cs typeface="+mn-cs"/>
              </a:defRPr>
            </a:lvl3pPr>
            <a:lvl4pPr marL="900000" indent="-108000" algn="l" defTabSz="914400" rtl="0" eaLnBrk="1" latinLnBrk="0" hangingPunct="1">
              <a:lnSpc>
                <a:spcPct val="120000"/>
              </a:lnSpc>
              <a:spcBef>
                <a:spcPts val="90"/>
              </a:spcBef>
              <a:buFont typeface="Arial" pitchFamily="34" charset="0"/>
              <a:buChar char="•"/>
              <a:defRPr lang="en-US" sz="1400" kern="1200" baseline="0" dirty="0" smtClean="0">
                <a:solidFill>
                  <a:schemeClr val="tx1"/>
                </a:solidFill>
                <a:latin typeface="+mn-lt"/>
                <a:ea typeface="ヒラギノ角ゴ Pro W3" charset="-128"/>
                <a:cs typeface="+mn-cs"/>
              </a:defRPr>
            </a:lvl4pPr>
            <a:lvl5pPr marL="1260000" indent="-144000" algn="l" defTabSz="914400" rtl="0" eaLnBrk="1" latinLnBrk="0" hangingPunct="1">
              <a:lnSpc>
                <a:spcPct val="120000"/>
              </a:lnSpc>
              <a:spcBef>
                <a:spcPts val="90"/>
              </a:spcBef>
              <a:buFont typeface="Arial" pitchFamily="34" charset="0"/>
              <a:buChar char="»"/>
              <a:defRPr lang="de-DE" sz="1400" kern="1200" baseline="0" dirty="0" smtClean="0">
                <a:solidFill>
                  <a:schemeClr val="tx1"/>
                </a:solidFill>
                <a:latin typeface="+mn-lt"/>
                <a:ea typeface="ヒラギノ角ゴ Pro W3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9887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358775" algn="l"/>
              </a:tabLst>
              <a:defRPr/>
            </a:pPr>
            <a:r>
              <a:rPr lang="de-DE" dirty="0" smtClean="0">
                <a:solidFill>
                  <a:schemeClr val="bg2"/>
                </a:solidFill>
                <a:sym typeface="Wingdings"/>
              </a:rPr>
              <a:t>Maßnahmen kleiner/gleich 200.000 EUR</a:t>
            </a:r>
            <a:endParaRPr lang="de-DE" dirty="0">
              <a:solidFill>
                <a:schemeClr val="bg2"/>
              </a:solidFill>
            </a:endParaRPr>
          </a:p>
          <a:p>
            <a:pPr marL="542925" lvl="1" indent="-187325">
              <a:lnSpc>
                <a:spcPct val="10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defRPr/>
            </a:pPr>
            <a:r>
              <a:rPr lang="de-DE" dirty="0" smtClean="0">
                <a:solidFill>
                  <a:schemeClr val="bg2"/>
                </a:solidFill>
              </a:rPr>
              <a:t>Kostenschätzung </a:t>
            </a:r>
            <a:r>
              <a:rPr lang="de-DE" dirty="0">
                <a:solidFill>
                  <a:schemeClr val="bg2"/>
                </a:solidFill>
              </a:rPr>
              <a:t>nach DIN 276 oder</a:t>
            </a:r>
          </a:p>
          <a:p>
            <a:pPr marL="542925" lvl="1" indent="-187325">
              <a:lnSpc>
                <a:spcPct val="10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defRPr/>
            </a:pPr>
            <a:r>
              <a:rPr lang="de-DE" dirty="0">
                <a:solidFill>
                  <a:schemeClr val="bg2"/>
                </a:solidFill>
              </a:rPr>
              <a:t>3 Vergleichsangebote oder</a:t>
            </a:r>
          </a:p>
          <a:p>
            <a:pPr marL="542925" lvl="1" indent="-187325">
              <a:lnSpc>
                <a:spcPct val="10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defRPr/>
            </a:pPr>
            <a:r>
              <a:rPr lang="de-DE" dirty="0">
                <a:solidFill>
                  <a:schemeClr val="bg2"/>
                </a:solidFill>
              </a:rPr>
              <a:t>1 Kostenangebot je </a:t>
            </a:r>
            <a:r>
              <a:rPr lang="de-DE" dirty="0" smtClean="0">
                <a:solidFill>
                  <a:schemeClr val="bg2"/>
                </a:solidFill>
              </a:rPr>
              <a:t>Gewerk (Plausibilisierung der Kosten durch Landessportbund Sachsen)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130394" y="2752530"/>
            <a:ext cx="354968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358775" algn="l"/>
              </a:tabLst>
              <a:defRPr/>
            </a:pPr>
            <a:r>
              <a:rPr lang="de-DE" sz="1400" dirty="0">
                <a:solidFill>
                  <a:schemeClr val="bg2"/>
                </a:solidFill>
                <a:sym typeface="Wingdings"/>
              </a:rPr>
              <a:t>Maßnahmen größer 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200.000 EUR</a:t>
            </a:r>
            <a:endParaRPr lang="de-DE" sz="1400" dirty="0">
              <a:solidFill>
                <a:schemeClr val="bg2"/>
              </a:solidFill>
            </a:endParaRPr>
          </a:p>
          <a:p>
            <a:pPr marL="542925" lvl="1" indent="-187325"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defRPr/>
            </a:pPr>
            <a:r>
              <a:rPr lang="de-DE" sz="1400" dirty="0">
                <a:solidFill>
                  <a:schemeClr val="bg2"/>
                </a:solidFill>
              </a:rPr>
              <a:t>Kostenberechnung nach DIN 276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4294967295"/>
          </p:nvPr>
        </p:nvSpPr>
        <p:spPr>
          <a:xfrm>
            <a:off x="754156" y="4593328"/>
            <a:ext cx="7704856" cy="576064"/>
          </a:xfrm>
          <a:prstGeom prst="rect">
            <a:avLst/>
          </a:prstGeom>
        </p:spPr>
        <p:txBody>
          <a:bodyPr/>
          <a:lstStyle/>
          <a:p>
            <a:pPr lvl="1"/>
            <a:r>
              <a:rPr lang="de-DE" sz="1400" dirty="0" smtClean="0"/>
              <a:t>Hinweis: Punkt 11 im Antrag – Vorsteuerabzug </a:t>
            </a:r>
          </a:p>
          <a:p>
            <a:pPr marL="0" lvl="1" indent="0">
              <a:lnSpc>
                <a:spcPct val="130000"/>
              </a:lnSpc>
              <a:buNone/>
              <a:tabLst>
                <a:tab pos="176213" algn="l"/>
              </a:tabLst>
            </a:pPr>
            <a:r>
              <a:rPr lang="de-DE" sz="1400" dirty="0"/>
              <a:t>	</a:t>
            </a:r>
            <a:r>
              <a:rPr lang="de-DE" sz="1400" dirty="0" smtClean="0">
                <a:sym typeface="Wingdings"/>
              </a:rPr>
              <a:t> </a:t>
            </a:r>
            <a:r>
              <a:rPr lang="de-DE" sz="1400" dirty="0" smtClean="0"/>
              <a:t>Die als Vorsteuer abziehbare Umsatzsteuer ist nicht zuwendungsfähig</a:t>
            </a:r>
            <a:r>
              <a:rPr lang="de-DE" dirty="0" smtClean="0"/>
              <a:t>.</a:t>
            </a:r>
          </a:p>
          <a:p>
            <a:pPr marL="0" lvl="1" indent="0">
              <a:buNone/>
            </a:pPr>
            <a:endParaRPr lang="de-DE" dirty="0"/>
          </a:p>
        </p:txBody>
      </p:sp>
      <p:pic>
        <p:nvPicPr>
          <p:cNvPr id="12" name="Bild 3" descr="Bildschirmfoto 2017-12-27 um 18.46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204" y="5229930"/>
            <a:ext cx="6840760" cy="94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2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4"/>
            <a:ext cx="8516096" cy="4247317"/>
          </a:xfrm>
        </p:spPr>
        <p:txBody>
          <a:bodyPr/>
          <a:lstStyle/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dirty="0"/>
              <a:t>Sofern für eine Sportstätte</a:t>
            </a:r>
          </a:p>
          <a:p>
            <a:pPr marL="450850" lvl="1" indent="-185738"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innerhalb von </a:t>
            </a:r>
            <a:r>
              <a:rPr lang="de-DE" sz="1400" b="1" dirty="0"/>
              <a:t>zwei Jahren nach Bewilligung </a:t>
            </a:r>
            <a:r>
              <a:rPr lang="de-DE" sz="1400" dirty="0"/>
              <a:t>einer kleinen Vereinsmaßnahme eine </a:t>
            </a:r>
            <a:r>
              <a:rPr lang="de-DE" sz="1400" b="1" dirty="0"/>
              <a:t>zweite Bewilligung </a:t>
            </a:r>
            <a:r>
              <a:rPr lang="de-DE" sz="1400" dirty="0"/>
              <a:t>erfolgt </a:t>
            </a:r>
            <a:r>
              <a:rPr lang="de-DE" sz="1400" u="sng" dirty="0"/>
              <a:t>und</a:t>
            </a:r>
          </a:p>
          <a:p>
            <a:pPr marL="450850" lvl="1" indent="-185738"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der Gesamtwertumfang </a:t>
            </a:r>
            <a:r>
              <a:rPr lang="de-DE" sz="1400" b="1" dirty="0"/>
              <a:t>beider</a:t>
            </a:r>
            <a:r>
              <a:rPr lang="de-DE" sz="1400" dirty="0"/>
              <a:t> Maßnahmen </a:t>
            </a:r>
            <a:r>
              <a:rPr lang="de-DE" sz="1400" dirty="0" smtClean="0"/>
              <a:t>200.000 EUR </a:t>
            </a:r>
            <a:r>
              <a:rPr lang="de-DE" sz="1400" dirty="0"/>
              <a:t>übersteigt,</a:t>
            </a:r>
          </a:p>
          <a:p>
            <a:pPr marL="273050" lvl="1">
              <a:spcAft>
                <a:spcPts val="600"/>
              </a:spcAft>
              <a:buClr>
                <a:schemeClr val="bg2"/>
              </a:buClr>
              <a:defRPr/>
            </a:pPr>
            <a:r>
              <a:rPr lang="de-DE" sz="1400" dirty="0"/>
              <a:t>wird die beantragte Maßnahme als große Vereinsmaßnahme gewertet.</a:t>
            </a:r>
          </a:p>
          <a:p>
            <a:pPr marL="273050" lvl="1">
              <a:spcAft>
                <a:spcPts val="600"/>
              </a:spcAft>
              <a:buClr>
                <a:schemeClr val="bg2"/>
              </a:buClr>
              <a:defRPr/>
            </a:pPr>
            <a:endParaRPr lang="de-DE" sz="500" dirty="0"/>
          </a:p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dirty="0">
                <a:sym typeface="Wingdings"/>
              </a:rPr>
              <a:t>Es gilt das Verfahren für große Vereinsmaßnahmen, z. B.</a:t>
            </a:r>
          </a:p>
          <a:p>
            <a:pPr marL="450850" lvl="1" indent="-185738"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 smtClean="0">
                <a:sym typeface="Wingdings"/>
              </a:rPr>
              <a:t>Bedarf </a:t>
            </a:r>
            <a:r>
              <a:rPr lang="de-DE" sz="1400" dirty="0">
                <a:sym typeface="Wingdings"/>
              </a:rPr>
              <a:t>gemäß kommunaler Sportstättenleitplanung</a:t>
            </a:r>
          </a:p>
          <a:p>
            <a:pPr marL="450850" lvl="1" indent="-185738"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>
                <a:sym typeface="Wingdings"/>
              </a:rPr>
              <a:t>Antragsstichtag 30.09. </a:t>
            </a:r>
          </a:p>
          <a:p>
            <a:pPr marL="450850" lvl="1" indent="-185738"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>
                <a:sym typeface="Wingdings"/>
              </a:rPr>
              <a:t>vollständige Antragsunterlagen für große Vereinsmaßnahmen</a:t>
            </a:r>
          </a:p>
          <a:p>
            <a:pPr marL="265112" lvl="1">
              <a:spcAft>
                <a:spcPts val="600"/>
              </a:spcAft>
              <a:buClr>
                <a:srgbClr val="007E39"/>
              </a:buClr>
              <a:tabLst>
                <a:tab pos="450850" algn="l"/>
              </a:tabLst>
              <a:defRPr/>
            </a:pPr>
            <a:endParaRPr lang="de-DE" sz="500" u="sng" dirty="0"/>
          </a:p>
          <a:p>
            <a:pPr marL="85725" lvl="2" indent="0">
              <a:spcAft>
                <a:spcPts val="600"/>
              </a:spcAft>
              <a:buClr>
                <a:srgbClr val="007E39"/>
              </a:buClr>
              <a:buNone/>
              <a:tabLst>
                <a:tab pos="450850" algn="l"/>
              </a:tabLst>
              <a:defRPr/>
            </a:pPr>
            <a:r>
              <a:rPr lang="de-DE" sz="1400" b="1" u="sng" dirty="0" smtClean="0">
                <a:solidFill>
                  <a:schemeClr val="tx2"/>
                </a:solidFill>
              </a:rPr>
              <a:t>Beispiel</a:t>
            </a:r>
            <a:r>
              <a:rPr lang="de-DE" sz="1400" b="1" dirty="0">
                <a:solidFill>
                  <a:schemeClr val="tx2"/>
                </a:solidFill>
              </a:rPr>
              <a:t>:</a:t>
            </a:r>
          </a:p>
          <a:p>
            <a:pPr marL="620713" lvl="1" indent="-169863" defTabSz="803275">
              <a:spcAft>
                <a:spcPts val="600"/>
              </a:spcAft>
              <a:buClr>
                <a:srgbClr val="007E39"/>
              </a:buClr>
              <a:buFontTx/>
              <a:buChar char="-"/>
              <a:tabLst>
                <a:tab pos="623888" algn="l"/>
              </a:tabLst>
              <a:defRPr/>
            </a:pPr>
            <a:r>
              <a:rPr lang="de-DE" sz="1400" dirty="0"/>
              <a:t>Bewilligung Maßnahme „A“ mit Gesamtwertumfang </a:t>
            </a:r>
            <a:r>
              <a:rPr lang="de-DE" sz="1400" dirty="0" smtClean="0"/>
              <a:t>120.000 EUR </a:t>
            </a:r>
            <a:r>
              <a:rPr lang="de-DE" sz="1400" dirty="0"/>
              <a:t>am </a:t>
            </a:r>
            <a:r>
              <a:rPr lang="de-DE" sz="1400" dirty="0" smtClean="0"/>
              <a:t>03.05.2018</a:t>
            </a:r>
            <a:endParaRPr lang="de-DE" sz="1400" dirty="0"/>
          </a:p>
          <a:p>
            <a:pPr marL="620713" lvl="1" indent="-169863" defTabSz="803275">
              <a:spcAft>
                <a:spcPts val="600"/>
              </a:spcAft>
              <a:buClr>
                <a:srgbClr val="007E39"/>
              </a:buClr>
              <a:buFontTx/>
              <a:buChar char="-"/>
              <a:tabLst>
                <a:tab pos="623888" algn="l"/>
              </a:tabLst>
              <a:defRPr/>
            </a:pPr>
            <a:r>
              <a:rPr lang="de-DE" sz="1400" dirty="0"/>
              <a:t>Bewilligung Maßnahme „B“ mit Gesamtwertumfang </a:t>
            </a:r>
            <a:r>
              <a:rPr lang="de-DE" sz="1400" dirty="0" smtClean="0"/>
              <a:t>85.000 EUR </a:t>
            </a:r>
            <a:r>
              <a:rPr lang="de-DE" sz="1400" dirty="0"/>
              <a:t>am </a:t>
            </a:r>
            <a:r>
              <a:rPr lang="de-DE" sz="1400" dirty="0" smtClean="0"/>
              <a:t>01.04.2020</a:t>
            </a:r>
            <a:endParaRPr lang="de-DE" sz="1400" dirty="0"/>
          </a:p>
          <a:p>
            <a:pPr marL="449263" lvl="1">
              <a:spcAft>
                <a:spcPts val="600"/>
              </a:spcAft>
              <a:buClr>
                <a:srgbClr val="007E39"/>
              </a:buClr>
              <a:tabLst>
                <a:tab pos="625475" algn="l"/>
              </a:tabLst>
              <a:defRPr/>
            </a:pPr>
            <a:r>
              <a:rPr lang="de-DE" sz="1400" dirty="0"/>
              <a:t>	</a:t>
            </a:r>
            <a:r>
              <a:rPr lang="de-DE" sz="1400" dirty="0">
                <a:sym typeface="Wingdings"/>
              </a:rPr>
              <a:t>  die Bewilligung der </a:t>
            </a:r>
            <a:r>
              <a:rPr lang="de-DE" sz="1400" dirty="0"/>
              <a:t>Maßnahme „B“ kann nur als große Vereinsmaßnahme erfolgen</a:t>
            </a:r>
          </a:p>
          <a:p>
            <a:pPr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endParaRPr lang="de-DE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Kumulierung von Maßnahmen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560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4"/>
            <a:ext cx="8516096" cy="3631763"/>
          </a:xfrm>
        </p:spPr>
        <p:txBody>
          <a:bodyPr/>
          <a:lstStyle/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r>
              <a:rPr lang="de-DE" sz="1400" dirty="0" smtClean="0">
                <a:solidFill>
                  <a:srgbClr val="4A4A4A"/>
                </a:solidFill>
              </a:rPr>
              <a:t>Bei Ausgaben </a:t>
            </a:r>
            <a:r>
              <a:rPr lang="de-DE" sz="1400" u="sng" dirty="0" smtClean="0">
                <a:solidFill>
                  <a:srgbClr val="4A4A4A"/>
                </a:solidFill>
              </a:rPr>
              <a:t>unter</a:t>
            </a:r>
            <a:r>
              <a:rPr lang="de-DE" sz="1400" dirty="0" smtClean="0">
                <a:solidFill>
                  <a:srgbClr val="4A4A4A"/>
                </a:solidFill>
              </a:rPr>
              <a:t> 100.000 EUR ist der </a:t>
            </a:r>
            <a:r>
              <a:rPr lang="de-DE" sz="1400" dirty="0" err="1" smtClean="0">
                <a:solidFill>
                  <a:srgbClr val="4A4A4A"/>
                </a:solidFill>
              </a:rPr>
              <a:t>Vorhabensbeginn</a:t>
            </a:r>
            <a:r>
              <a:rPr lang="de-DE" sz="1400" dirty="0" smtClean="0">
                <a:solidFill>
                  <a:srgbClr val="4A4A4A"/>
                </a:solidFill>
              </a:rPr>
              <a:t> ab Antragstellung zugelassen (Datum Antragseingang bei SAB). </a:t>
            </a:r>
            <a:r>
              <a:rPr lang="de-DE" sz="1400" dirty="0" smtClean="0">
                <a:solidFill>
                  <a:srgbClr val="00B0F0"/>
                </a:solidFill>
              </a:rPr>
              <a:t/>
            </a:r>
            <a:br>
              <a:rPr lang="de-DE" sz="1400" dirty="0" smtClean="0">
                <a:solidFill>
                  <a:srgbClr val="00B0F0"/>
                </a:solidFill>
              </a:rPr>
            </a:br>
            <a:r>
              <a:rPr lang="de-DE" sz="1400" dirty="0" smtClean="0">
                <a:solidFill>
                  <a:srgbClr val="00B0F0"/>
                </a:solidFill>
              </a:rPr>
              <a:t/>
            </a:r>
            <a:br>
              <a:rPr lang="de-DE" sz="1400" dirty="0" smtClean="0">
                <a:solidFill>
                  <a:srgbClr val="00B0F0"/>
                </a:solidFill>
              </a:rPr>
            </a:br>
            <a:r>
              <a:rPr lang="de-DE" sz="1400" b="1" dirty="0" smtClean="0">
                <a:solidFill>
                  <a:srgbClr val="FF0000"/>
                </a:solidFill>
              </a:rPr>
              <a:t>Achtung</a:t>
            </a:r>
            <a:r>
              <a:rPr lang="de-DE" sz="1400" dirty="0" smtClean="0">
                <a:solidFill>
                  <a:srgbClr val="FF0000"/>
                </a:solidFill>
              </a:rPr>
              <a:t>: Dies ist keine Zusicherung auf eine Gewährung einer Zuwendung!</a:t>
            </a:r>
            <a:r>
              <a:rPr lang="de-DE" sz="1400" dirty="0" smtClean="0">
                <a:solidFill>
                  <a:srgbClr val="00B0F0"/>
                </a:solidFill>
              </a:rPr>
              <a:t/>
            </a:r>
            <a:br>
              <a:rPr lang="de-DE" sz="1400" dirty="0" smtClean="0">
                <a:solidFill>
                  <a:srgbClr val="00B0F0"/>
                </a:solidFill>
              </a:rPr>
            </a:br>
            <a:endParaRPr lang="de-DE" sz="1400" dirty="0">
              <a:solidFill>
                <a:srgbClr val="4A4A4A"/>
              </a:solidFill>
            </a:endParaRPr>
          </a:p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r>
              <a:rPr lang="de-DE" sz="1400" dirty="0" smtClean="0">
                <a:solidFill>
                  <a:srgbClr val="4A4A4A"/>
                </a:solidFill>
              </a:rPr>
              <a:t>Bei Ausgaben </a:t>
            </a:r>
            <a:r>
              <a:rPr lang="de-DE" sz="1400" u="sng" dirty="0" smtClean="0">
                <a:solidFill>
                  <a:srgbClr val="4A4A4A"/>
                </a:solidFill>
              </a:rPr>
              <a:t>ab</a:t>
            </a:r>
            <a:r>
              <a:rPr lang="de-DE" sz="1400" dirty="0" smtClean="0">
                <a:solidFill>
                  <a:srgbClr val="4A4A4A"/>
                </a:solidFill>
              </a:rPr>
              <a:t> 100.000 EUR ist der Beginn </a:t>
            </a:r>
            <a:r>
              <a:rPr lang="de-DE" sz="1400" dirty="0">
                <a:solidFill>
                  <a:srgbClr val="4A4A4A"/>
                </a:solidFill>
              </a:rPr>
              <a:t>der Maßnahme vor Erhalt des Zuwendungsbescheides </a:t>
            </a:r>
            <a:r>
              <a:rPr lang="de-DE" sz="1400" dirty="0" smtClean="0">
                <a:solidFill>
                  <a:srgbClr val="4A4A4A"/>
                </a:solidFill>
              </a:rPr>
              <a:t>förderschädlich!</a:t>
            </a:r>
          </a:p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endParaRPr lang="de-DE" sz="1400" dirty="0">
              <a:solidFill>
                <a:srgbClr val="00B0F0"/>
              </a:solidFill>
            </a:endParaRPr>
          </a:p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r>
              <a:rPr lang="de-DE" sz="1400" b="1" dirty="0">
                <a:sym typeface="Wingdings"/>
              </a:rPr>
              <a:t>Projektb</a:t>
            </a:r>
            <a:r>
              <a:rPr lang="de-DE" sz="1400" b="1" dirty="0"/>
              <a:t>eginn</a:t>
            </a:r>
            <a:r>
              <a:rPr lang="de-DE" sz="1400" dirty="0"/>
              <a:t>:</a:t>
            </a:r>
            <a:r>
              <a:rPr lang="en-US" sz="1400" dirty="0"/>
              <a:t> </a:t>
            </a:r>
          </a:p>
          <a:p>
            <a:pPr marL="177800" lvl="1">
              <a:spcAft>
                <a:spcPts val="600"/>
              </a:spcAft>
              <a:buClr>
                <a:schemeClr val="bg2"/>
              </a:buClr>
              <a:defRPr/>
            </a:pPr>
            <a:r>
              <a:rPr lang="en-US" sz="1400" dirty="0">
                <a:sym typeface="Wingdings"/>
              </a:rPr>
              <a:t>   </a:t>
            </a:r>
            <a:r>
              <a:rPr lang="de-DE" sz="1400" dirty="0"/>
              <a:t>maßnahmenbezogener Abschluss eines Lieferungs-/</a:t>
            </a:r>
            <a:r>
              <a:rPr lang="de-DE" sz="1400" dirty="0" smtClean="0"/>
              <a:t>Leistungsvertrages</a:t>
            </a:r>
          </a:p>
          <a:p>
            <a:pPr marL="177800" lvl="1">
              <a:spcAft>
                <a:spcPts val="600"/>
              </a:spcAft>
              <a:buClr>
                <a:schemeClr val="bg2"/>
              </a:buClr>
              <a:defRPr/>
            </a:pPr>
            <a:r>
              <a:rPr lang="de-DE" sz="1400" dirty="0">
                <a:sym typeface="Wingdings"/>
              </a:rPr>
              <a:t> </a:t>
            </a:r>
            <a:r>
              <a:rPr lang="de-DE" sz="1400" dirty="0" smtClean="0">
                <a:sym typeface="Wingdings"/>
              </a:rPr>
              <a:t> Ausnahmen</a:t>
            </a:r>
            <a:r>
              <a:rPr lang="de-DE" sz="1400" dirty="0">
                <a:sym typeface="Wingdings"/>
              </a:rPr>
              <a:t>: z. B. Baufeldfreimachung, Planungsleistungen</a:t>
            </a:r>
          </a:p>
          <a:p>
            <a:pPr marL="177800" lvl="1">
              <a:spcAft>
                <a:spcPts val="600"/>
              </a:spcAft>
              <a:buClr>
                <a:schemeClr val="bg2"/>
              </a:buClr>
              <a:defRPr/>
            </a:pPr>
            <a:endParaRPr lang="de-DE" sz="1400" dirty="0"/>
          </a:p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endParaRPr lang="de-DE" sz="1400" dirty="0">
              <a:solidFill>
                <a:srgbClr val="00B0F0"/>
              </a:solidFill>
            </a:endParaRPr>
          </a:p>
          <a:p>
            <a:pPr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endParaRPr lang="de-DE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Projektbeginn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Investive Sportförderung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812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Investive Sportförderung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464646"/>
                </a:solidFill>
              </a:rPr>
              <a:t>Folie </a:t>
            </a:r>
            <a:fld id="{CD5CCF0A-4975-445D-A9B6-31426794DFA0}" type="slidenum">
              <a:rPr lang="de-DE" smtClean="0">
                <a:solidFill>
                  <a:srgbClr val="464646"/>
                </a:solidFill>
              </a:rPr>
              <a:pPr/>
              <a:t>15</a:t>
            </a:fld>
            <a:endParaRPr lang="de-DE" dirty="0">
              <a:solidFill>
                <a:srgbClr val="464646"/>
              </a:solidFill>
            </a:endParaRPr>
          </a:p>
        </p:txBody>
      </p:sp>
      <p:sp>
        <p:nvSpPr>
          <p:cNvPr id="9" name="Inhaltsplatzhalter 6"/>
          <p:cNvSpPr>
            <a:spLocks noGrp="1"/>
          </p:cNvSpPr>
          <p:nvPr>
            <p:ph sz="quarter" idx="15"/>
          </p:nvPr>
        </p:nvSpPr>
        <p:spPr>
          <a:xfrm>
            <a:off x="515938" y="1268963"/>
            <a:ext cx="9766397" cy="1661993"/>
          </a:xfrm>
        </p:spPr>
        <p:txBody>
          <a:bodyPr/>
          <a:lstStyle/>
          <a:p>
            <a:pPr lvl="2" indent="0">
              <a:lnSpc>
                <a:spcPct val="150000"/>
              </a:lnSpc>
              <a:buNone/>
            </a:pPr>
            <a:endParaRPr lang="de-DE" sz="2400" b="1" dirty="0" smtClean="0">
              <a:solidFill>
                <a:schemeClr val="bg2"/>
              </a:solidFill>
            </a:endParaRPr>
          </a:p>
          <a:p>
            <a:pPr marL="727200" lvl="2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b="1" dirty="0">
              <a:solidFill>
                <a:schemeClr val="bg2"/>
              </a:solidFill>
            </a:endParaRPr>
          </a:p>
          <a:p>
            <a:pPr marL="727200" lvl="2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b="1" dirty="0" smtClean="0">
              <a:solidFill>
                <a:schemeClr val="bg2"/>
              </a:solidFill>
            </a:endParaRPr>
          </a:p>
        </p:txBody>
      </p:sp>
      <p:sp>
        <p:nvSpPr>
          <p:cNvPr id="10" name="Inhaltsplatzhalter 6"/>
          <p:cNvSpPr txBox="1">
            <a:spLocks/>
          </p:cNvSpPr>
          <p:nvPr/>
        </p:nvSpPr>
        <p:spPr>
          <a:xfrm>
            <a:off x="391238" y="993137"/>
            <a:ext cx="10988708" cy="5576911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de-DE" sz="3000" b="1" dirty="0" smtClean="0"/>
              <a:t>Publizität</a:t>
            </a:r>
          </a:p>
          <a:p>
            <a:pPr lvl="2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de-DE" sz="1600" dirty="0" smtClean="0">
              <a:solidFill>
                <a:srgbClr val="464646"/>
              </a:solidFill>
            </a:endParaRPr>
          </a:p>
          <a:p>
            <a:pPr lvl="2" indent="0">
              <a:lnSpc>
                <a:spcPct val="150000"/>
              </a:lnSpc>
              <a:buNone/>
            </a:pPr>
            <a:r>
              <a:rPr lang="de-DE" sz="1600" b="1" dirty="0" smtClean="0">
                <a:solidFill>
                  <a:srgbClr val="464646"/>
                </a:solidFill>
              </a:rPr>
              <a:t>§ 44a Sächsische Haushaltsordnung (</a:t>
            </a:r>
            <a:r>
              <a:rPr lang="de-DE" sz="1600" b="1" dirty="0" err="1" smtClean="0">
                <a:solidFill>
                  <a:srgbClr val="464646"/>
                </a:solidFill>
              </a:rPr>
              <a:t>SäHO</a:t>
            </a:r>
            <a:r>
              <a:rPr lang="de-DE" sz="1600" b="1" dirty="0" smtClean="0">
                <a:solidFill>
                  <a:srgbClr val="464646"/>
                </a:solidFill>
              </a:rPr>
              <a:t>) – Transparenz von Landesmitteln</a:t>
            </a:r>
            <a:endParaRPr lang="de-DE" sz="1600" b="1" dirty="0">
              <a:solidFill>
                <a:srgbClr val="464646"/>
              </a:solidFill>
            </a:endParaRPr>
          </a:p>
          <a:p>
            <a:pPr marL="5557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600" dirty="0" smtClean="0">
                <a:solidFill>
                  <a:srgbClr val="464646"/>
                </a:solidFill>
              </a:rPr>
              <a:t>Grundsätzlich: Pressemitteilungen und Informationsdrucksachen sind mit folgendem Hinweis zu versehen:</a:t>
            </a:r>
          </a:p>
          <a:p>
            <a:pPr marL="825750" lvl="3" indent="-285750">
              <a:lnSpc>
                <a:spcPct val="150000"/>
              </a:lnSpc>
            </a:pPr>
            <a:r>
              <a:rPr lang="de-DE" sz="1600" i="1" dirty="0" smtClean="0">
                <a:solidFill>
                  <a:srgbClr val="464646"/>
                </a:solidFill>
              </a:rPr>
              <a:t>	„</a:t>
            </a:r>
            <a:r>
              <a:rPr lang="de-DE" sz="1600" i="1" dirty="0">
                <a:solidFill>
                  <a:srgbClr val="464646"/>
                </a:solidFill>
              </a:rPr>
              <a:t>Diese Maßnahme wird mitfinanziert durch Steuermittel auf der Grundlage des vom </a:t>
            </a:r>
            <a:r>
              <a:rPr lang="de-DE" sz="1600" i="1" dirty="0" smtClean="0">
                <a:solidFill>
                  <a:srgbClr val="464646"/>
                </a:solidFill>
              </a:rPr>
              <a:t>Sächsischen Landtag 	beschlossenen Haushaltes.“</a:t>
            </a:r>
            <a:endParaRPr lang="de-DE" sz="1600" i="1" dirty="0">
              <a:solidFill>
                <a:srgbClr val="464646"/>
              </a:solidFill>
            </a:endParaRPr>
          </a:p>
          <a:p>
            <a:pPr marL="5557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600" dirty="0" smtClean="0">
                <a:solidFill>
                  <a:srgbClr val="464646"/>
                </a:solidFill>
              </a:rPr>
              <a:t>bei Baumaßnahmen mit Zuwendungen über 25.000 EUR ist eine Bautafel aufzustellen:</a:t>
            </a:r>
          </a:p>
          <a:p>
            <a:pPr marL="825750" lvl="3" indent="-285750">
              <a:lnSpc>
                <a:spcPct val="150000"/>
              </a:lnSpc>
            </a:pPr>
            <a:r>
              <a:rPr lang="de-DE" sz="1600" i="1" dirty="0" smtClean="0">
                <a:solidFill>
                  <a:srgbClr val="464646"/>
                </a:solidFill>
              </a:rPr>
              <a:t>	„</a:t>
            </a:r>
            <a:r>
              <a:rPr lang="de-DE" sz="1600" i="1" dirty="0">
                <a:solidFill>
                  <a:srgbClr val="464646"/>
                </a:solidFill>
              </a:rPr>
              <a:t>Diese Baumaßnahme wird mitfinanziert durch Steuermittel auf der Grundlage des vom Sächsischen Landtag </a:t>
            </a:r>
            <a:r>
              <a:rPr lang="de-DE" sz="1600" i="1" dirty="0" smtClean="0">
                <a:solidFill>
                  <a:srgbClr val="464646"/>
                </a:solidFill>
              </a:rPr>
              <a:t>	beschlossenen </a:t>
            </a:r>
            <a:r>
              <a:rPr lang="de-DE" sz="1600" i="1" dirty="0">
                <a:solidFill>
                  <a:srgbClr val="464646"/>
                </a:solidFill>
              </a:rPr>
              <a:t>Haushaltes</a:t>
            </a:r>
            <a:r>
              <a:rPr lang="de-DE" sz="1600" i="1" dirty="0" smtClean="0">
                <a:solidFill>
                  <a:srgbClr val="464646"/>
                </a:solidFill>
              </a:rPr>
              <a:t>.“</a:t>
            </a:r>
          </a:p>
          <a:p>
            <a:pPr marL="825750" lvl="3" indent="-285750">
              <a:lnSpc>
                <a:spcPct val="150000"/>
              </a:lnSpc>
            </a:pPr>
            <a:r>
              <a:rPr lang="de-DE" sz="1600" dirty="0" smtClean="0">
                <a:solidFill>
                  <a:srgbClr val="464646"/>
                </a:solidFill>
              </a:rPr>
              <a:t>Ergänzt durch das Landessignet </a:t>
            </a:r>
            <a:r>
              <a:rPr lang="de-DE" sz="1600" dirty="0">
                <a:solidFill>
                  <a:srgbClr val="464646"/>
                </a:solidFill>
              </a:rPr>
              <a:t>des Freistaates </a:t>
            </a:r>
            <a:r>
              <a:rPr lang="de-DE" sz="1600" dirty="0" smtClean="0">
                <a:solidFill>
                  <a:srgbClr val="464646"/>
                </a:solidFill>
              </a:rPr>
              <a:t>Sachsen (Beachtung Wappenordnung vom 4. März 2005)</a:t>
            </a:r>
            <a:endParaRPr lang="de-DE" sz="1600" dirty="0">
              <a:solidFill>
                <a:srgbClr val="464646"/>
              </a:solidFill>
            </a:endParaRPr>
          </a:p>
          <a:p>
            <a:pPr marL="825750" lvl="3" indent="-285750">
              <a:lnSpc>
                <a:spcPct val="150000"/>
              </a:lnSpc>
            </a:pPr>
            <a:r>
              <a:rPr lang="de-DE" sz="1600" dirty="0" smtClean="0">
                <a:solidFill>
                  <a:srgbClr val="464646"/>
                </a:solidFill>
              </a:rPr>
              <a:t>Nach Abschluss der Baumaßnahme ist der Hinweis durch eine permanente Erläuterung an sichtbarer Stelle zu ersetzen (mindestens für die Dauer der Zweckbindungsfrist)</a:t>
            </a:r>
          </a:p>
          <a:p>
            <a:pPr marL="5557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600" dirty="0" smtClean="0">
                <a:solidFill>
                  <a:srgbClr val="464646"/>
                </a:solidFill>
              </a:rPr>
              <a:t>Regelungen in den Nebenbestimmungen des Zuwendungsbescheides beachten</a:t>
            </a:r>
          </a:p>
          <a:p>
            <a:pPr marL="825750" lvl="3" indent="-285750">
              <a:lnSpc>
                <a:spcPct val="150000"/>
              </a:lnSpc>
            </a:pPr>
            <a:endParaRPr lang="de-DE" sz="1600" dirty="0" smtClean="0">
              <a:solidFill>
                <a:srgbClr val="464646"/>
              </a:solidFill>
            </a:endParaRPr>
          </a:p>
          <a:p>
            <a:pPr lvl="2" indent="0">
              <a:lnSpc>
                <a:spcPct val="120000"/>
              </a:lnSpc>
              <a:buNone/>
            </a:pPr>
            <a:endParaRPr lang="de-DE" sz="1600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0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Auszahlung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8" name="Ellipse 7"/>
          <p:cNvSpPr/>
          <p:nvPr/>
        </p:nvSpPr>
        <p:spPr>
          <a:xfrm>
            <a:off x="1033154" y="3040084"/>
            <a:ext cx="1318162" cy="368134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408050" y="4120111"/>
            <a:ext cx="392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latin typeface="Wingdings" charset="2"/>
                <a:cs typeface="Wingdings" charset="2"/>
              </a:rPr>
              <a:t>P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7" y="1532130"/>
            <a:ext cx="11060573" cy="3752176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0323024" y="5120389"/>
            <a:ext cx="1253486" cy="163917"/>
          </a:xfrm>
        </p:spPr>
        <p:txBody>
          <a:bodyPr/>
          <a:lstStyle/>
          <a:p>
            <a:r>
              <a:rPr lang="de-DE" dirty="0" smtClean="0">
                <a:solidFill>
                  <a:schemeClr val="bg2"/>
                </a:solidFill>
              </a:rPr>
              <a:t>www.sab.sachsen.de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920706" y="2723386"/>
            <a:ext cx="392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latin typeface="Wingdings" charset="2"/>
                <a:cs typeface="Wingdings" charset="2"/>
              </a:rPr>
              <a:t>P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1138051" y="3801481"/>
            <a:ext cx="1723901" cy="475639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4"/>
            <a:ext cx="8133540" cy="3524042"/>
          </a:xfrm>
        </p:spPr>
        <p:txBody>
          <a:bodyPr/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de-DE" sz="1400" dirty="0"/>
              <a:t>Eine Auszahlung kann nur erfolgen, wenn der Zuwendungsbescheid bestandskräftig geworden ist. </a:t>
            </a:r>
            <a:r>
              <a:rPr lang="de-DE" sz="1400" dirty="0" smtClean="0"/>
              <a:t>Die </a:t>
            </a:r>
            <a:r>
              <a:rPr lang="de-DE" sz="1400" dirty="0"/>
              <a:t>Bestandskraft kann durch Rechtsmittelverzicht beschleunigt werden.</a:t>
            </a:r>
          </a:p>
          <a:p>
            <a:pPr lvl="1"/>
            <a:endParaRPr lang="de-DE" sz="1400" dirty="0" smtClean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de-DE" sz="1400" dirty="0" smtClean="0"/>
              <a:t>Für </a:t>
            </a:r>
            <a:r>
              <a:rPr lang="de-DE" sz="1400" dirty="0"/>
              <a:t>Auszahlungen ist ein </a:t>
            </a:r>
            <a:r>
              <a:rPr lang="de-DE" sz="1400" b="1" dirty="0"/>
              <a:t>Auszahlungsantrag</a:t>
            </a:r>
            <a:r>
              <a:rPr lang="de-DE" sz="1400" dirty="0"/>
              <a:t> (SAB-Vordruck 61323) einzureichen.</a:t>
            </a:r>
          </a:p>
          <a:p>
            <a:pPr lvl="1"/>
            <a:endParaRPr lang="de-DE" sz="1400" dirty="0" smtClean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de-DE" sz="1400" dirty="0" smtClean="0"/>
              <a:t>Der </a:t>
            </a:r>
            <a:r>
              <a:rPr lang="de-DE" sz="1400" dirty="0"/>
              <a:t>Auszahlungsantrag ist vollständig auszufüllen, von unterschriftsberechtigten Person(en) zu unterzeichnen und bei der SAB im </a:t>
            </a:r>
            <a:r>
              <a:rPr lang="de-DE" sz="1400" b="1" dirty="0"/>
              <a:t>Original</a:t>
            </a:r>
            <a:r>
              <a:rPr lang="de-DE" sz="1400" dirty="0"/>
              <a:t> einzureichen.</a:t>
            </a:r>
          </a:p>
          <a:p>
            <a:pPr lvl="1"/>
            <a:endParaRPr lang="de-DE" sz="1400" dirty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de-DE" sz="1400" dirty="0"/>
              <a:t>Bei Zuwendungen ab 100.000 </a:t>
            </a:r>
            <a:r>
              <a:rPr lang="de-DE" sz="1400" dirty="0" smtClean="0"/>
              <a:t>EUR </a:t>
            </a:r>
            <a:r>
              <a:rPr lang="de-DE" sz="1400" dirty="0"/>
              <a:t>ist mit jedem Auszahlungsantrag eine </a:t>
            </a:r>
            <a:r>
              <a:rPr lang="de-DE" sz="1400" b="1" dirty="0"/>
              <a:t>Belegliste</a:t>
            </a:r>
            <a:r>
              <a:rPr lang="de-DE" sz="1400" dirty="0"/>
              <a:t> (SAB-Vordruck 61329) vorzulegen:</a:t>
            </a:r>
          </a:p>
          <a:p>
            <a:pPr marL="161925" lvl="1">
              <a:spcAft>
                <a:spcPts val="600"/>
              </a:spcAft>
              <a:buClr>
                <a:schemeClr val="accent1"/>
              </a:buClr>
              <a:tabLst>
                <a:tab pos="5830888" algn="r"/>
              </a:tabLst>
              <a:defRPr/>
            </a:pPr>
            <a:r>
              <a:rPr lang="de-DE" sz="1400" dirty="0" smtClean="0"/>
              <a:t>   → unterzeichnet </a:t>
            </a:r>
            <a:r>
              <a:rPr lang="de-DE" sz="1400" dirty="0"/>
              <a:t>in Papierform und elektronisch </a:t>
            </a:r>
            <a:r>
              <a:rPr lang="de-DE" sz="1400" dirty="0" smtClean="0"/>
              <a:t>an  </a:t>
            </a:r>
            <a:r>
              <a:rPr lang="de-DE" sz="1400" b="1" dirty="0" smtClean="0">
                <a:solidFill>
                  <a:schemeClr val="bg1"/>
                </a:solidFill>
              </a:rPr>
              <a:t>service_sport@sab.sachsen.de</a:t>
            </a:r>
            <a:r>
              <a:rPr lang="de-DE" sz="1400" dirty="0" smtClean="0"/>
              <a:t>  </a:t>
            </a:r>
            <a:endParaRPr lang="de-DE" sz="1400" dirty="0"/>
          </a:p>
          <a:p>
            <a:pPr lvl="1"/>
            <a:endParaRPr lang="de-DE" sz="1400" dirty="0" smtClean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de-DE" sz="1400" b="1" dirty="0" smtClean="0"/>
              <a:t>Zwei-Monatsfrist: </a:t>
            </a:r>
            <a:r>
              <a:rPr lang="de-DE" sz="1400" dirty="0" smtClean="0"/>
              <a:t>Auszahlungsmittel </a:t>
            </a:r>
            <a:r>
              <a:rPr lang="en-US" sz="1400" dirty="0"/>
              <a:t>können </a:t>
            </a:r>
            <a:r>
              <a:rPr lang="en-US" sz="1400" dirty="0">
                <a:sym typeface="Wingdings"/>
              </a:rPr>
              <a:t>für </a:t>
            </a:r>
            <a:r>
              <a:rPr lang="de-DE" sz="1400" dirty="0"/>
              <a:t>bereits bezahlte, offene und vorliegende sowie </a:t>
            </a:r>
            <a:r>
              <a:rPr lang="en-US" sz="1400" dirty="0"/>
              <a:t>innerhalb von zwei </a:t>
            </a:r>
            <a:r>
              <a:rPr lang="en-US" sz="1400" dirty="0" smtClean="0"/>
              <a:t>Monaten nach der </a:t>
            </a:r>
            <a:r>
              <a:rPr lang="en-US" sz="1400" dirty="0"/>
              <a:t>Auszahlung durch die SAB </a:t>
            </a:r>
            <a:r>
              <a:rPr lang="de-DE" sz="1400" dirty="0"/>
              <a:t>zu erwartende Rechnungen angefordert </a:t>
            </a:r>
            <a:r>
              <a:rPr lang="de-DE" sz="1400" dirty="0" smtClean="0"/>
              <a:t>werden</a:t>
            </a:r>
            <a:endParaRPr lang="de-DE" sz="1400" dirty="0"/>
          </a:p>
          <a:p>
            <a:pPr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endParaRPr lang="de-DE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Auszahlung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148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4"/>
            <a:ext cx="8010546" cy="5139869"/>
          </a:xfrm>
        </p:spPr>
        <p:txBody>
          <a:bodyPr/>
          <a:lstStyle/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838700" algn="l"/>
              </a:tabLst>
              <a:defRPr/>
            </a:pPr>
            <a:r>
              <a:rPr lang="de-DE" sz="1400" dirty="0" smtClean="0"/>
              <a:t>nicht </a:t>
            </a:r>
            <a:r>
              <a:rPr lang="de-DE" sz="1400" dirty="0"/>
              <a:t>fristgerecht eingesetzte Mittel sind zu </a:t>
            </a:r>
            <a:r>
              <a:rPr lang="de-DE" sz="1400" dirty="0" smtClean="0"/>
              <a:t>verzinsen</a:t>
            </a:r>
          </a:p>
          <a:p>
            <a:pPr marL="555750" lvl="2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838700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Beispiel</a:t>
            </a:r>
          </a:p>
          <a:p>
            <a:pPr marL="825750" lvl="3" indent="-285750"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4838700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Auszahlung SAB (Wertstellungsdatum) am	</a:t>
            </a:r>
            <a:r>
              <a:rPr lang="de-DE" sz="1400" b="1" dirty="0" smtClean="0">
                <a:solidFill>
                  <a:schemeClr val="tx2"/>
                </a:solidFill>
              </a:rPr>
              <a:t>03.05.</a:t>
            </a:r>
          </a:p>
          <a:p>
            <a:pPr marL="825750" lvl="3" indent="-285750"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4838700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Ende </a:t>
            </a:r>
            <a:r>
              <a:rPr lang="de-DE" sz="1400" dirty="0">
                <a:solidFill>
                  <a:schemeClr val="bg2"/>
                </a:solidFill>
              </a:rPr>
              <a:t>Zwei-Monatsfrist </a:t>
            </a:r>
            <a:r>
              <a:rPr lang="de-DE" sz="1400" dirty="0" smtClean="0">
                <a:solidFill>
                  <a:schemeClr val="bg2"/>
                </a:solidFill>
              </a:rPr>
              <a:t>am 	</a:t>
            </a:r>
            <a:r>
              <a:rPr lang="de-DE" sz="1400" b="1" dirty="0" smtClean="0">
                <a:solidFill>
                  <a:schemeClr val="tx2"/>
                </a:solidFill>
              </a:rPr>
              <a:t>03.07.</a:t>
            </a:r>
          </a:p>
          <a:p>
            <a:pPr marL="555750" lvl="2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838700" algn="l"/>
              </a:tabLst>
              <a:defRPr/>
            </a:pPr>
            <a:endParaRPr lang="de-DE" sz="500" dirty="0" smtClean="0">
              <a:solidFill>
                <a:schemeClr val="bg2"/>
              </a:solidFill>
            </a:endParaRPr>
          </a:p>
          <a:p>
            <a:pPr marL="555750" lvl="2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838700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Zinsberechnung ab	</a:t>
            </a:r>
            <a:r>
              <a:rPr lang="de-DE" sz="1400" b="1" dirty="0" smtClean="0">
                <a:solidFill>
                  <a:schemeClr val="accent4"/>
                </a:solidFill>
              </a:rPr>
              <a:t>04.05.</a:t>
            </a:r>
          </a:p>
          <a:p>
            <a:pPr marL="555750" lvl="2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838700" algn="l"/>
              </a:tabLst>
              <a:defRPr/>
            </a:pPr>
            <a:endParaRPr lang="de-DE" sz="500" dirty="0" smtClean="0">
              <a:solidFill>
                <a:schemeClr val="bg2"/>
              </a:solidFill>
            </a:endParaRPr>
          </a:p>
          <a:p>
            <a:pPr marL="555750" lvl="2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838700" algn="l"/>
              </a:tabLst>
              <a:defRPr/>
            </a:pPr>
            <a:r>
              <a:rPr lang="de-DE" sz="1400" dirty="0">
                <a:solidFill>
                  <a:schemeClr val="bg2"/>
                </a:solidFill>
              </a:rPr>
              <a:t>Verwendung nach Ende der </a:t>
            </a:r>
            <a:r>
              <a:rPr lang="de-DE" sz="1400" dirty="0" smtClean="0">
                <a:solidFill>
                  <a:schemeClr val="bg2"/>
                </a:solidFill>
              </a:rPr>
              <a:t>Zwei-Monatsfrist</a:t>
            </a:r>
          </a:p>
          <a:p>
            <a:pPr marL="825750" lvl="3" indent="-285750"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4838700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Mittel verwendet am 	10.07.</a:t>
            </a:r>
          </a:p>
          <a:p>
            <a:pPr marL="825750" lvl="3" indent="-285750"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4838700" algn="l"/>
              </a:tabLst>
              <a:defRPr/>
            </a:pPr>
            <a:r>
              <a:rPr lang="de-DE" sz="1400" dirty="0">
                <a:solidFill>
                  <a:schemeClr val="bg2"/>
                </a:solidFill>
              </a:rPr>
              <a:t>z</a:t>
            </a:r>
            <a:r>
              <a:rPr lang="de-DE" sz="1400" dirty="0" smtClean="0">
                <a:solidFill>
                  <a:schemeClr val="bg2"/>
                </a:solidFill>
              </a:rPr>
              <a:t>u berechnender Zinszeitraum	04.05. </a:t>
            </a:r>
            <a:r>
              <a:rPr lang="de-DE" sz="1400" dirty="0">
                <a:solidFill>
                  <a:schemeClr val="bg2"/>
                </a:solidFill>
              </a:rPr>
              <a:t>-</a:t>
            </a:r>
            <a:r>
              <a:rPr lang="de-DE" sz="1400" dirty="0" smtClean="0">
                <a:solidFill>
                  <a:schemeClr val="bg2"/>
                </a:solidFill>
              </a:rPr>
              <a:t> 10.07.</a:t>
            </a:r>
          </a:p>
          <a:p>
            <a:pPr lvl="3" indent="0">
              <a:spcAft>
                <a:spcPts val="600"/>
              </a:spcAft>
              <a:buClr>
                <a:schemeClr val="bg2"/>
              </a:buClr>
              <a:buNone/>
              <a:tabLst>
                <a:tab pos="4838700" algn="l"/>
              </a:tabLst>
              <a:defRPr/>
            </a:pPr>
            <a:endParaRPr lang="de-DE" sz="500" dirty="0">
              <a:solidFill>
                <a:schemeClr val="bg2"/>
              </a:solidFill>
            </a:endParaRPr>
          </a:p>
          <a:p>
            <a:pPr marL="555750" lvl="2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4838700" algn="l"/>
              </a:tabLst>
              <a:defRPr/>
            </a:pPr>
            <a:r>
              <a:rPr lang="de-DE" sz="1400" dirty="0">
                <a:solidFill>
                  <a:schemeClr val="bg2"/>
                </a:solidFill>
              </a:rPr>
              <a:t>Nichtverwendung und </a:t>
            </a:r>
            <a:r>
              <a:rPr lang="de-DE" sz="1400" dirty="0" smtClean="0">
                <a:solidFill>
                  <a:schemeClr val="bg2"/>
                </a:solidFill>
              </a:rPr>
              <a:t>Rückzahlung</a:t>
            </a:r>
          </a:p>
          <a:p>
            <a:pPr marL="825750" lvl="3" indent="-285750"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4838700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Mittel zurückgezahlt am 	25.06.</a:t>
            </a:r>
          </a:p>
          <a:p>
            <a:pPr marL="825750" lvl="3" indent="-285750">
              <a:spcAft>
                <a:spcPts val="600"/>
              </a:spcAft>
              <a:buClr>
                <a:schemeClr val="bg2"/>
              </a:buClr>
              <a:buFontTx/>
              <a:buChar char="-"/>
              <a:tabLst>
                <a:tab pos="4838700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Zu berechnender Zinszeitraum	04.05. - 25.06.</a:t>
            </a:r>
          </a:p>
          <a:p>
            <a:pPr lvl="2" indent="0">
              <a:spcAft>
                <a:spcPts val="600"/>
              </a:spcAft>
              <a:buClr>
                <a:schemeClr val="bg2"/>
              </a:buClr>
              <a:buNone/>
              <a:tabLst>
                <a:tab pos="4838700" algn="l"/>
              </a:tabLst>
              <a:defRPr/>
            </a:pPr>
            <a:endParaRPr lang="de-DE" sz="500" dirty="0" smtClean="0">
              <a:solidFill>
                <a:schemeClr val="bg2"/>
              </a:solidFill>
            </a:endParaRPr>
          </a:p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838700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</a:rPr>
              <a:t>der </a:t>
            </a:r>
            <a:r>
              <a:rPr lang="de-DE" sz="1400" dirty="0">
                <a:solidFill>
                  <a:schemeClr val="bg2"/>
                </a:solidFill>
              </a:rPr>
              <a:t>zu erstattende Betrag ist ab Auszahlung der Zuwendung mit </a:t>
            </a:r>
            <a:r>
              <a:rPr lang="de-DE" sz="1400" b="1" dirty="0">
                <a:solidFill>
                  <a:schemeClr val="bg2"/>
                </a:solidFill>
              </a:rPr>
              <a:t>5 Prozentpunkten </a:t>
            </a:r>
            <a:r>
              <a:rPr lang="de-DE" sz="1400" dirty="0">
                <a:solidFill>
                  <a:schemeClr val="bg2"/>
                </a:solidFill>
              </a:rPr>
              <a:t>über dem Basiszinssatz (aktuell -</a:t>
            </a:r>
            <a:r>
              <a:rPr lang="de-DE" sz="1400" dirty="0" smtClean="0">
                <a:solidFill>
                  <a:schemeClr val="bg2"/>
                </a:solidFill>
              </a:rPr>
              <a:t>0,88</a:t>
            </a:r>
            <a:r>
              <a:rPr lang="de-DE" sz="1400" dirty="0">
                <a:solidFill>
                  <a:schemeClr val="bg2"/>
                </a:solidFill>
              </a:rPr>
              <a:t>%) jährlich zu </a:t>
            </a:r>
            <a:r>
              <a:rPr lang="de-DE" sz="1400" dirty="0" smtClean="0">
                <a:solidFill>
                  <a:schemeClr val="bg2"/>
                </a:solidFill>
              </a:rPr>
              <a:t>verzinsen</a:t>
            </a:r>
            <a:endParaRPr lang="de-DE" sz="1400" dirty="0">
              <a:solidFill>
                <a:schemeClr val="bg2"/>
              </a:solidFill>
            </a:endParaRPr>
          </a:p>
          <a:p>
            <a:pPr marL="555750" lvl="2" indent="-285750">
              <a:spcAft>
                <a:spcPts val="600"/>
              </a:spcAft>
              <a:buClr>
                <a:srgbClr val="007E39"/>
              </a:buClr>
              <a:buFont typeface="Wingdings" panose="05000000000000000000" pitchFamily="2" charset="2"/>
              <a:buChar char="§"/>
              <a:tabLst>
                <a:tab pos="4838700" algn="l"/>
              </a:tabLst>
              <a:defRPr/>
            </a:pPr>
            <a:endParaRPr lang="de-DE" sz="1400" dirty="0" smtClean="0">
              <a:solidFill>
                <a:schemeClr val="bg2"/>
              </a:solidFill>
            </a:endParaRPr>
          </a:p>
          <a:p>
            <a:pPr marL="555750" lvl="2" indent="-285750">
              <a:spcAft>
                <a:spcPts val="600"/>
              </a:spcAft>
              <a:buClr>
                <a:srgbClr val="007E39"/>
              </a:buClr>
              <a:buFontTx/>
              <a:buChar char="-"/>
              <a:tabLst>
                <a:tab pos="4838700" algn="l"/>
              </a:tabLst>
              <a:defRPr/>
            </a:pPr>
            <a:endParaRPr lang="de-DE" sz="1400" dirty="0">
              <a:solidFill>
                <a:schemeClr val="bg2"/>
              </a:solidFill>
            </a:endParaRPr>
          </a:p>
          <a:p>
            <a:pPr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endParaRPr lang="de-DE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Auszahlung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Investive Sportförderung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065818" y="2439114"/>
            <a:ext cx="1460665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de-DE" sz="1400" b="1" dirty="0">
                <a:solidFill>
                  <a:schemeClr val="tx2"/>
                </a:solidFill>
              </a:rPr>
              <a:t>f</a:t>
            </a:r>
            <a:r>
              <a:rPr lang="de-DE" sz="1400" b="1" dirty="0" smtClean="0">
                <a:solidFill>
                  <a:schemeClr val="tx2"/>
                </a:solidFill>
              </a:rPr>
              <a:t>ristgerechter Mitteleinsatz</a:t>
            </a:r>
          </a:p>
        </p:txBody>
      </p:sp>
      <p:sp>
        <p:nvSpPr>
          <p:cNvPr id="8" name="Geschweifte Klammer rechts 7"/>
          <p:cNvSpPr/>
          <p:nvPr/>
        </p:nvSpPr>
        <p:spPr>
          <a:xfrm>
            <a:off x="6719345" y="2355977"/>
            <a:ext cx="54680" cy="597160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33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15937" y="540000"/>
            <a:ext cx="8640000" cy="923330"/>
          </a:xfrm>
        </p:spPr>
        <p:txBody>
          <a:bodyPr/>
          <a:lstStyle/>
          <a:p>
            <a:r>
              <a:rPr lang="de-DE" dirty="0" smtClean="0"/>
              <a:t>Auszahlung – </a:t>
            </a:r>
            <a:br>
              <a:rPr lang="de-DE" dirty="0" smtClean="0"/>
            </a:br>
            <a:r>
              <a:rPr lang="de-DE" dirty="0" smtClean="0"/>
              <a:t>Auszug aus dem Auszahlungsantrag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Investive Sportförderung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5"/>
            <a:ext cx="2809153" cy="1015663"/>
          </a:xfrm>
        </p:spPr>
        <p:txBody>
          <a:bodyPr/>
          <a:lstStyle/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838700" algn="l"/>
              </a:tabLst>
              <a:defRPr/>
            </a:pPr>
            <a:r>
              <a:rPr lang="de-DE" sz="1400" dirty="0" smtClean="0"/>
              <a:t>Gesamtwertumfang - siehe Zuwendungsbescheid Nr. 3.1</a:t>
            </a:r>
          </a:p>
          <a:p>
            <a:pPr marL="555750" lvl="2" indent="-285750">
              <a:spcAft>
                <a:spcPts val="600"/>
              </a:spcAft>
              <a:buClr>
                <a:srgbClr val="007E39"/>
              </a:buClr>
              <a:buFontTx/>
              <a:buChar char="-"/>
              <a:tabLst>
                <a:tab pos="4838700" algn="l"/>
              </a:tabLst>
              <a:defRPr/>
            </a:pPr>
            <a:endParaRPr lang="de-DE" sz="1400" dirty="0">
              <a:solidFill>
                <a:schemeClr val="bg2"/>
              </a:solidFill>
            </a:endParaRPr>
          </a:p>
          <a:p>
            <a:pPr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endParaRPr lang="de-DE" sz="1400" dirty="0"/>
          </a:p>
        </p:txBody>
      </p:sp>
      <p:sp>
        <p:nvSpPr>
          <p:cNvPr id="13" name="Inhaltsplatzhalter 1"/>
          <p:cNvSpPr txBox="1">
            <a:spLocks/>
          </p:cNvSpPr>
          <p:nvPr/>
        </p:nvSpPr>
        <p:spPr>
          <a:xfrm>
            <a:off x="5133460" y="1844675"/>
            <a:ext cx="3761158" cy="72327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838700" algn="l"/>
              </a:tabLst>
              <a:defRPr/>
            </a:pPr>
            <a:r>
              <a:rPr lang="de-DE" sz="1400" dirty="0"/>
              <a:t>b</a:t>
            </a:r>
            <a:r>
              <a:rPr lang="de-DE" sz="1400" dirty="0" smtClean="0"/>
              <a:t>ewilligte zuwendungsfähige Ausgaben - siehe Zuwendungsbescheid Nr. 3.1</a:t>
            </a:r>
            <a:endParaRPr lang="de-DE" sz="1400" dirty="0" smtClean="0">
              <a:solidFill>
                <a:schemeClr val="bg2"/>
              </a:solidFill>
            </a:endParaRPr>
          </a:p>
          <a:p>
            <a:pPr lvl="1">
              <a:spcAft>
                <a:spcPts val="600"/>
              </a:spcAft>
              <a:buClr>
                <a:srgbClr val="007E39"/>
              </a:buClr>
              <a:tabLst>
                <a:tab pos="542925" algn="l"/>
              </a:tabLst>
              <a:defRPr/>
            </a:pPr>
            <a:endParaRPr lang="de-DE" sz="1400" dirty="0"/>
          </a:p>
        </p:txBody>
      </p:sp>
      <p:pic>
        <p:nvPicPr>
          <p:cNvPr id="14" name="Bild 4" descr="Bildschirmfoto 2018-03-07 um 17.05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19" y="2729425"/>
            <a:ext cx="8084296" cy="3101359"/>
          </a:xfrm>
          <a:prstGeom prst="rect">
            <a:avLst/>
          </a:prstGeom>
        </p:spPr>
      </p:pic>
      <p:sp>
        <p:nvSpPr>
          <p:cNvPr id="16" name="Pfeil nach unten 15"/>
          <p:cNvSpPr/>
          <p:nvPr/>
        </p:nvSpPr>
        <p:spPr>
          <a:xfrm>
            <a:off x="6650145" y="2391532"/>
            <a:ext cx="237543" cy="257156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7" name="Pfeil nach unten 16"/>
          <p:cNvSpPr/>
          <p:nvPr/>
        </p:nvSpPr>
        <p:spPr>
          <a:xfrm>
            <a:off x="1682971" y="2391532"/>
            <a:ext cx="237543" cy="257156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8" name="Inhaltsplatzhalter 1"/>
          <p:cNvSpPr txBox="1">
            <a:spLocks/>
          </p:cNvSpPr>
          <p:nvPr/>
        </p:nvSpPr>
        <p:spPr>
          <a:xfrm>
            <a:off x="6045819" y="5696077"/>
            <a:ext cx="2706296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838700" algn="l"/>
              </a:tabLst>
              <a:defRPr/>
            </a:pPr>
            <a:r>
              <a:rPr lang="de-DE" sz="1400" dirty="0"/>
              <a:t>b</a:t>
            </a:r>
            <a:r>
              <a:rPr lang="de-DE" sz="1400" dirty="0" smtClean="0"/>
              <a:t>ewilligter Zuschuss - </a:t>
            </a:r>
            <a:r>
              <a:rPr lang="de-DE" sz="1400" dirty="0"/>
              <a:t>siehe Zuwendungsbescheid Nr. </a:t>
            </a:r>
            <a:r>
              <a:rPr lang="de-DE" sz="1400" dirty="0" smtClean="0"/>
              <a:t>3.1</a:t>
            </a:r>
            <a:endParaRPr lang="de-DE" sz="1400" dirty="0"/>
          </a:p>
        </p:txBody>
      </p:sp>
      <p:sp>
        <p:nvSpPr>
          <p:cNvPr id="19" name="Pfeil nach unten 18"/>
          <p:cNvSpPr/>
          <p:nvPr/>
        </p:nvSpPr>
        <p:spPr>
          <a:xfrm>
            <a:off x="7092716" y="4625169"/>
            <a:ext cx="225028" cy="1030540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05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22000" y="2893103"/>
            <a:ext cx="7308000" cy="692497"/>
          </a:xfrm>
        </p:spPr>
        <p:txBody>
          <a:bodyPr/>
          <a:lstStyle/>
          <a:p>
            <a:r>
              <a:rPr lang="de-DE" dirty="0" smtClean="0"/>
              <a:t>Investive Sportförderung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Förderverfahren - Vereinsmaßnahmen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422400" y="4806000"/>
            <a:ext cx="7307263" cy="615553"/>
          </a:xfrm>
        </p:spPr>
        <p:txBody>
          <a:bodyPr/>
          <a:lstStyle/>
          <a:p>
            <a:r>
              <a:rPr lang="de-DE" dirty="0" smtClean="0"/>
              <a:t>Stadt, Datum</a:t>
            </a:r>
          </a:p>
          <a:p>
            <a:r>
              <a:rPr lang="de-DE" smtClean="0"/>
              <a:t>Anwesende, SAB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629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Investive Sportförderung</a:t>
            </a:r>
            <a:endParaRPr lang="en-US" dirty="0"/>
          </a:p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464646"/>
                </a:solidFill>
              </a:rPr>
              <a:t>Folie </a:t>
            </a:r>
            <a:fld id="{CD5CCF0A-4975-445D-A9B6-31426794DFA0}" type="slidenum">
              <a:rPr lang="de-DE" smtClean="0">
                <a:solidFill>
                  <a:srgbClr val="464646"/>
                </a:solidFill>
              </a:rPr>
              <a:pPr/>
              <a:t>20</a:t>
            </a:fld>
            <a:endParaRPr lang="de-DE" dirty="0">
              <a:solidFill>
                <a:srgbClr val="464646"/>
              </a:solidFill>
            </a:endParaRPr>
          </a:p>
        </p:txBody>
      </p:sp>
      <p:sp>
        <p:nvSpPr>
          <p:cNvPr id="9" name="Inhaltsplatzhalter 6"/>
          <p:cNvSpPr>
            <a:spLocks noGrp="1"/>
          </p:cNvSpPr>
          <p:nvPr>
            <p:ph sz="quarter" idx="4294967295"/>
          </p:nvPr>
        </p:nvSpPr>
        <p:spPr>
          <a:xfrm>
            <a:off x="0" y="1268413"/>
            <a:ext cx="9766300" cy="1662112"/>
          </a:xfrm>
        </p:spPr>
        <p:txBody>
          <a:bodyPr/>
          <a:lstStyle/>
          <a:p>
            <a:pPr lvl="2" indent="0">
              <a:lnSpc>
                <a:spcPct val="150000"/>
              </a:lnSpc>
              <a:buNone/>
            </a:pPr>
            <a:endParaRPr lang="de-DE" sz="2400" b="1" dirty="0" smtClean="0">
              <a:solidFill>
                <a:schemeClr val="bg2"/>
              </a:solidFill>
            </a:endParaRPr>
          </a:p>
          <a:p>
            <a:pPr marL="727200" lvl="2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b="1" dirty="0">
              <a:solidFill>
                <a:schemeClr val="bg2"/>
              </a:solidFill>
            </a:endParaRPr>
          </a:p>
          <a:p>
            <a:pPr marL="727200" lvl="2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b="1" dirty="0" smtClean="0">
              <a:solidFill>
                <a:schemeClr val="bg2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895965" y="1620179"/>
            <a:ext cx="6997959" cy="627014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>
                <a:solidFill>
                  <a:srgbClr val="4A4A4A"/>
                </a:solidFill>
              </a:rPr>
              <a:t>Tipp 2: </a:t>
            </a:r>
            <a:r>
              <a:rPr lang="de-DE" sz="1400" dirty="0">
                <a:solidFill>
                  <a:srgbClr val="464646"/>
                </a:solidFill>
              </a:rPr>
              <a:t>Hinweis auf Auszahlungsantrag, dass letzte Mittelauszahlung für das laufenden Jahr zum </a:t>
            </a:r>
            <a:r>
              <a:rPr lang="de-DE" sz="1400" dirty="0" smtClean="0">
                <a:solidFill>
                  <a:srgbClr val="464646"/>
                </a:solidFill>
              </a:rPr>
              <a:t>letztmöglichen </a:t>
            </a:r>
            <a:r>
              <a:rPr lang="de-DE" sz="1400" dirty="0">
                <a:solidFill>
                  <a:srgbClr val="464646"/>
                </a:solidFill>
              </a:rPr>
              <a:t>Zeitpunkt erfolgen </a:t>
            </a:r>
            <a:r>
              <a:rPr lang="de-DE" sz="1400" dirty="0" smtClean="0">
                <a:solidFill>
                  <a:srgbClr val="464646"/>
                </a:solidFill>
              </a:rPr>
              <a:t>soll.</a:t>
            </a:r>
            <a:endParaRPr lang="de-DE" sz="1400" dirty="0">
              <a:solidFill>
                <a:srgbClr val="464646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886406" y="784743"/>
            <a:ext cx="6997959" cy="646734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>
                <a:solidFill>
                  <a:srgbClr val="4A4A4A"/>
                </a:solidFill>
              </a:rPr>
              <a:t>Tipp 1: </a:t>
            </a:r>
            <a:r>
              <a:rPr lang="de-DE" sz="1400" dirty="0" smtClean="0">
                <a:solidFill>
                  <a:srgbClr val="4A4A4A"/>
                </a:solidFill>
              </a:rPr>
              <a:t>Stellen Sie mehrere Auszahlungsanträge </a:t>
            </a:r>
            <a:r>
              <a:rPr lang="de-DE" sz="1400" dirty="0">
                <a:solidFill>
                  <a:srgbClr val="4A4A4A"/>
                </a:solidFill>
              </a:rPr>
              <a:t>entsprechend des </a:t>
            </a:r>
            <a:r>
              <a:rPr lang="de-DE" sz="1400" dirty="0" smtClean="0">
                <a:solidFill>
                  <a:srgbClr val="4A4A4A"/>
                </a:solidFill>
              </a:rPr>
              <a:t>tatsächlichen </a:t>
            </a:r>
            <a:r>
              <a:rPr lang="de-DE" sz="1400" dirty="0">
                <a:solidFill>
                  <a:srgbClr val="4A4A4A"/>
                </a:solidFill>
              </a:rPr>
              <a:t>Bedarfs </a:t>
            </a:r>
            <a:r>
              <a:rPr lang="de-DE" sz="1400" dirty="0" smtClean="0">
                <a:solidFill>
                  <a:srgbClr val="4A4A4A"/>
                </a:solidFill>
              </a:rPr>
              <a:t>um eventuelle </a:t>
            </a:r>
            <a:r>
              <a:rPr lang="de-DE" sz="1400" dirty="0">
                <a:solidFill>
                  <a:srgbClr val="4A4A4A"/>
                </a:solidFill>
              </a:rPr>
              <a:t>Zinszahlungen zu </a:t>
            </a:r>
            <a:r>
              <a:rPr lang="de-DE" sz="1400" dirty="0" smtClean="0">
                <a:solidFill>
                  <a:srgbClr val="4A4A4A"/>
                </a:solidFill>
              </a:rPr>
              <a:t>vermeiden.</a:t>
            </a:r>
            <a:endParaRPr lang="de-DE" sz="1400" dirty="0">
              <a:solidFill>
                <a:srgbClr val="4A4A4A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05" y="2386919"/>
            <a:ext cx="6997959" cy="311149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75" y="3627409"/>
            <a:ext cx="2730273" cy="315260"/>
          </a:xfrm>
          <a:prstGeom prst="rect">
            <a:avLst/>
          </a:prstGeom>
        </p:spPr>
      </p:pic>
      <p:sp>
        <p:nvSpPr>
          <p:cNvPr id="15" name="Pfeil nach links 14"/>
          <p:cNvSpPr/>
          <p:nvPr/>
        </p:nvSpPr>
        <p:spPr>
          <a:xfrm>
            <a:off x="7683530" y="3438707"/>
            <a:ext cx="923731" cy="692664"/>
          </a:xfrm>
          <a:prstGeom prst="lef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4394945" y="3438707"/>
            <a:ext cx="3190842" cy="618326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944724" y="5674790"/>
            <a:ext cx="6997959" cy="627014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>
                <a:solidFill>
                  <a:schemeClr val="bg2">
                    <a:lumMod val="50000"/>
                  </a:schemeClr>
                </a:solidFill>
              </a:rPr>
              <a:t>Tipp 3: </a:t>
            </a:r>
            <a:r>
              <a:rPr lang="de-DE" sz="1400" dirty="0" smtClean="0">
                <a:solidFill>
                  <a:schemeClr val="bg2">
                    <a:lumMod val="50000"/>
                  </a:schemeClr>
                </a:solidFill>
              </a:rPr>
              <a:t>Teilnahme am Abrechnungsworkshop, zu dem Sie nach einer Bewilligung eingeladen werden. </a:t>
            </a:r>
            <a:endParaRPr lang="de-DE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04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Verwendungsnachweis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8" name="Ellipse 7"/>
          <p:cNvSpPr/>
          <p:nvPr/>
        </p:nvSpPr>
        <p:spPr>
          <a:xfrm>
            <a:off x="1033154" y="3040084"/>
            <a:ext cx="1318162" cy="368134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408050" y="4120111"/>
            <a:ext cx="392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latin typeface="Wingdings" charset="2"/>
                <a:cs typeface="Wingdings" charset="2"/>
              </a:rPr>
              <a:t>P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7015709" y="2606663"/>
            <a:ext cx="392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latin typeface="Wingdings" charset="2"/>
                <a:cs typeface="Wingdings" charset="2"/>
              </a:rPr>
              <a:t>P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1161802" y="3725342"/>
            <a:ext cx="1723901" cy="475639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7" y="1540320"/>
            <a:ext cx="11074380" cy="4195838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0336831" y="5572241"/>
            <a:ext cx="1253486" cy="163917"/>
          </a:xfrm>
        </p:spPr>
        <p:txBody>
          <a:bodyPr/>
          <a:lstStyle/>
          <a:p>
            <a:r>
              <a:rPr lang="de-DE" dirty="0" smtClean="0">
                <a:solidFill>
                  <a:schemeClr val="bg2"/>
                </a:solidFill>
              </a:rPr>
              <a:t>www.sab.sachsen.de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104408" y="3842250"/>
            <a:ext cx="1723901" cy="456582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623368" y="2606663"/>
            <a:ext cx="392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latin typeface="Wingdings" charset="2"/>
                <a:cs typeface="Wingdings" charset="2"/>
              </a:rPr>
              <a:t>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994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Verwendungsnachweis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515937" y="2197373"/>
            <a:ext cx="8384945" cy="47586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smtClean="0">
                <a:solidFill>
                  <a:schemeClr val="tx2"/>
                </a:solidFill>
              </a:rPr>
              <a:t>Verwendungsnachweis</a:t>
            </a:r>
          </a:p>
        </p:txBody>
      </p:sp>
      <p:sp>
        <p:nvSpPr>
          <p:cNvPr id="7" name="Pfeil nach unten 6"/>
          <p:cNvSpPr/>
          <p:nvPr/>
        </p:nvSpPr>
        <p:spPr>
          <a:xfrm>
            <a:off x="2106806" y="2763466"/>
            <a:ext cx="363893" cy="360001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8" name="Pfeil nach unten 7"/>
          <p:cNvSpPr/>
          <p:nvPr/>
        </p:nvSpPr>
        <p:spPr>
          <a:xfrm>
            <a:off x="6625317" y="2749457"/>
            <a:ext cx="363893" cy="360001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4294967295"/>
          </p:nvPr>
        </p:nvSpPr>
        <p:spPr>
          <a:xfrm>
            <a:off x="515937" y="4658700"/>
            <a:ext cx="8248053" cy="1600438"/>
          </a:xfrm>
          <a:prstGeom prst="rect">
            <a:avLst/>
          </a:prstGeom>
        </p:spPr>
        <p:txBody>
          <a:bodyPr/>
          <a:lstStyle/>
          <a:p>
            <a:pPr marL="285750" lvl="1" indent="-285750">
              <a:buFont typeface="Wingdings" panose="05000000000000000000" pitchFamily="2" charset="2"/>
              <a:buChar char="Ø"/>
            </a:pPr>
            <a:endParaRPr lang="de-DE" sz="1400" dirty="0" smtClean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de-DE" sz="1400" dirty="0" smtClean="0"/>
              <a:t>Bei </a:t>
            </a:r>
            <a:r>
              <a:rPr lang="de-DE" sz="1400" dirty="0"/>
              <a:t>Zuwendung ab 100.000 </a:t>
            </a:r>
            <a:r>
              <a:rPr lang="de-DE" sz="1400" dirty="0" smtClean="0"/>
              <a:t>EUR </a:t>
            </a:r>
            <a:r>
              <a:rPr lang="de-DE" sz="1400" dirty="0"/>
              <a:t>ist die abschließende Belegliste (SAB-Vordruck 61329) </a:t>
            </a:r>
            <a:r>
              <a:rPr lang="de-DE" sz="1400" dirty="0" smtClean="0"/>
              <a:t>einzureichen: → unterzeichnet </a:t>
            </a:r>
            <a:r>
              <a:rPr lang="de-DE" sz="1400" dirty="0"/>
              <a:t>in Papierform und elektronisch an </a:t>
            </a:r>
            <a:r>
              <a:rPr lang="de-DE" sz="1400" b="1" dirty="0">
                <a:solidFill>
                  <a:schemeClr val="bg1"/>
                </a:solidFill>
              </a:rPr>
              <a:t>service_sport@sab.sachsen.de</a:t>
            </a:r>
            <a:r>
              <a:rPr lang="de-DE" sz="1400" dirty="0"/>
              <a:t> </a:t>
            </a:r>
          </a:p>
          <a:p>
            <a:pPr marL="265112" lvl="1">
              <a:buClr>
                <a:schemeClr val="accent1"/>
              </a:buClr>
              <a:tabLst>
                <a:tab pos="5830888" algn="r"/>
              </a:tabLst>
            </a:pPr>
            <a:endParaRPr lang="de-DE" sz="1400" dirty="0"/>
          </a:p>
          <a:p>
            <a:pPr marL="285750" lvl="1" indent="-285750"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830888" algn="r"/>
              </a:tabLst>
            </a:pPr>
            <a:r>
              <a:rPr lang="de-DE" sz="1400" dirty="0"/>
              <a:t>Vorlage weiterer Unterlagen – nur nach Aufforderung durch die SAB</a:t>
            </a:r>
          </a:p>
          <a:p>
            <a:pPr lvl="1"/>
            <a:endParaRPr lang="de-DE" sz="1400" dirty="0" smtClean="0"/>
          </a:p>
          <a:p>
            <a:pPr marL="0" lvl="1" indent="0">
              <a:buNone/>
            </a:pP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515937" y="1543792"/>
            <a:ext cx="9530588" cy="7694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400" dirty="0">
                <a:solidFill>
                  <a:schemeClr val="bg2"/>
                </a:solidFill>
                <a:sym typeface="Wingdings"/>
              </a:rPr>
              <a:t>Der Verwendungsnachweis (SAB-Vordruck </a:t>
            </a:r>
            <a:r>
              <a:rPr lang="de-DE" sz="1400" i="1" dirty="0">
                <a:solidFill>
                  <a:schemeClr val="bg2"/>
                </a:solidFill>
                <a:sym typeface="Wingdings"/>
              </a:rPr>
              <a:t>61278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) ist</a:t>
            </a:r>
            <a:r>
              <a:rPr lang="en-US" sz="1400" dirty="0">
                <a:solidFill>
                  <a:schemeClr val="bg2"/>
                </a:solidFill>
                <a:sym typeface="Wingdings"/>
              </a:rPr>
              <a:t>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grundsätzlich innerhalb von </a:t>
            </a:r>
            <a:r>
              <a:rPr lang="de-DE" sz="1400" b="1" dirty="0">
                <a:solidFill>
                  <a:schemeClr val="bg2"/>
                </a:solidFill>
                <a:sym typeface="Wingdings"/>
              </a:rPr>
              <a:t>6 Monaten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nach Ablauf des Bewilligungszeitraums einzureichen</a:t>
            </a:r>
            <a:r>
              <a:rPr lang="de-DE" dirty="0">
                <a:solidFill>
                  <a:schemeClr val="bg2"/>
                </a:solidFill>
                <a:sym typeface="Wingdings"/>
              </a:rPr>
              <a:t>.</a:t>
            </a:r>
            <a:endParaRPr lang="de-DE" dirty="0">
              <a:solidFill>
                <a:schemeClr val="bg2"/>
              </a:solidFill>
            </a:endParaRPr>
          </a:p>
          <a:p>
            <a:endParaRPr lang="de-DE" dirty="0" err="1" smtClean="0">
              <a:solidFill>
                <a:schemeClr val="bg1"/>
              </a:solidFill>
            </a:endParaRPr>
          </a:p>
        </p:txBody>
      </p:sp>
      <p:sp>
        <p:nvSpPr>
          <p:cNvPr id="2" name="Abgerundetes Rechteck 1"/>
          <p:cNvSpPr/>
          <p:nvPr/>
        </p:nvSpPr>
        <p:spPr>
          <a:xfrm>
            <a:off x="515936" y="3185681"/>
            <a:ext cx="4289329" cy="1258928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>
                <a:solidFill>
                  <a:schemeClr val="tx2"/>
                </a:solidFill>
              </a:rPr>
              <a:t>zahlenmäßiger Nachweis</a:t>
            </a:r>
          </a:p>
          <a:p>
            <a:endParaRPr lang="de-DE" sz="400" b="1" dirty="0">
              <a:solidFill>
                <a:schemeClr val="tx2"/>
              </a:solidFill>
            </a:endParaRPr>
          </a:p>
          <a:p>
            <a:r>
              <a:rPr lang="de-DE" sz="1400" dirty="0">
                <a:solidFill>
                  <a:schemeClr val="bg2"/>
                </a:solidFill>
              </a:rPr>
              <a:t>Aufstellung über die tatsächlich getätigten IST-Ausgaben nach Kostengruppen im </a:t>
            </a:r>
            <a:r>
              <a:rPr lang="de-DE" sz="1400" dirty="0" smtClean="0">
                <a:solidFill>
                  <a:schemeClr val="bg2"/>
                </a:solidFill>
              </a:rPr>
              <a:t>Bewilligungs-zeitraum</a:t>
            </a:r>
            <a:r>
              <a:rPr lang="de-DE" sz="1400" dirty="0">
                <a:solidFill>
                  <a:schemeClr val="bg2"/>
                </a:solidFill>
              </a:rPr>
              <a:t>, analog SOLL-Angaben im Antrag </a:t>
            </a:r>
            <a:endParaRPr lang="de-DE" sz="1400" dirty="0" smtClean="0">
              <a:solidFill>
                <a:schemeClr val="bg2"/>
              </a:solidFill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5365102" y="3185681"/>
            <a:ext cx="3535781" cy="1258928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  <a:buClr>
                <a:schemeClr val="bg2"/>
              </a:buClr>
              <a:tabLst>
                <a:tab pos="358775" algn="l"/>
              </a:tabLst>
              <a:defRPr/>
            </a:pPr>
            <a:r>
              <a:rPr lang="de-DE" sz="1400" b="1" dirty="0" smtClean="0">
                <a:solidFill>
                  <a:schemeClr val="tx2"/>
                </a:solidFill>
                <a:sym typeface="Wingdings"/>
              </a:rPr>
              <a:t>Sachbericht</a:t>
            </a:r>
          </a:p>
          <a:p>
            <a:pPr>
              <a:spcAft>
                <a:spcPts val="600"/>
              </a:spcAft>
              <a:buClr>
                <a:schemeClr val="bg2"/>
              </a:buClr>
              <a:tabLst>
                <a:tab pos="358775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kurze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Bewertung der Maßnahme inkl. Darstellung der Zielerreichung, Fotos </a:t>
            </a:r>
            <a:endParaRPr lang="de-DE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34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Vergabe von Leistungen an Dritte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515937" y="1543792"/>
            <a:ext cx="9530588" cy="301621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zu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beachten ist </a:t>
            </a:r>
            <a:r>
              <a:rPr lang="de-DE" sz="1400" b="1" dirty="0">
                <a:solidFill>
                  <a:schemeClr val="bg2"/>
                </a:solidFill>
                <a:sym typeface="Wingdings"/>
              </a:rPr>
              <a:t>Punkt 3 „Vergabe von Aufträgen“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der Allgemeinen Nebenbestimmungen für Zuwendungen zur Projektförderungen (</a:t>
            </a:r>
            <a:r>
              <a:rPr lang="de-DE" sz="1400" dirty="0" err="1">
                <a:solidFill>
                  <a:schemeClr val="bg2"/>
                </a:solidFill>
                <a:sym typeface="Wingdings"/>
              </a:rPr>
              <a:t>ANBest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-P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)</a:t>
            </a:r>
          </a:p>
          <a:p>
            <a:endParaRPr lang="de-DE" sz="1400" dirty="0" smtClean="0">
              <a:solidFill>
                <a:schemeClr val="bg2"/>
              </a:solidFill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400" i="1" dirty="0">
              <a:solidFill>
                <a:schemeClr val="bg2">
                  <a:lumMod val="50000"/>
                </a:schemeClr>
              </a:solidFill>
              <a:sym typeface="Wingdings"/>
            </a:endParaRPr>
          </a:p>
          <a:p>
            <a:pPr marL="266700"/>
            <a:r>
              <a:rPr lang="de-DE" sz="1400" i="1" dirty="0" smtClean="0">
                <a:solidFill>
                  <a:schemeClr val="bg2">
                    <a:lumMod val="50000"/>
                  </a:schemeClr>
                </a:solidFill>
                <a:sym typeface="Wingdings"/>
              </a:rPr>
              <a:t>„Aufträge </a:t>
            </a:r>
            <a:r>
              <a:rPr lang="de-DE" sz="1400" i="1" dirty="0">
                <a:solidFill>
                  <a:schemeClr val="bg2">
                    <a:lumMod val="50000"/>
                  </a:schemeClr>
                </a:solidFill>
                <a:sym typeface="Wingdings"/>
              </a:rPr>
              <a:t>sind nach wirtschaftlichen Gesichtspunkten zu vergeben. Ab einer Zuwendung von </a:t>
            </a:r>
            <a:r>
              <a:rPr lang="de-DE" sz="1400" i="1" dirty="0" smtClean="0">
                <a:solidFill>
                  <a:schemeClr val="bg2">
                    <a:lumMod val="50000"/>
                  </a:schemeClr>
                </a:solidFill>
                <a:sym typeface="Wingdings"/>
              </a:rPr>
              <a:t>100.000 </a:t>
            </a:r>
            <a:r>
              <a:rPr lang="de-DE" sz="1400" i="1" dirty="0">
                <a:solidFill>
                  <a:schemeClr val="bg2">
                    <a:lumMod val="50000"/>
                  </a:schemeClr>
                </a:solidFill>
                <a:sym typeface="Wingdings"/>
              </a:rPr>
              <a:t>Euro hat der Zuwendungsempfänger bei Aufträgen über 5 000 Euro (ohne Umsatzsteuer) grundsätzlich drei vergleichbare Angebote einzuholen und den Auftrag an den wirtschaftlichsten Bieter zu vergeben</a:t>
            </a:r>
            <a:r>
              <a:rPr lang="de-DE" sz="1400" i="1" dirty="0" smtClean="0">
                <a:solidFill>
                  <a:schemeClr val="bg2">
                    <a:lumMod val="50000"/>
                  </a:schemeClr>
                </a:solidFill>
                <a:sym typeface="Wingdings"/>
              </a:rPr>
              <a:t>.“</a:t>
            </a:r>
            <a:endParaRPr lang="de-DE" sz="1400" i="1" dirty="0">
              <a:solidFill>
                <a:schemeClr val="bg2">
                  <a:lumMod val="50000"/>
                </a:schemeClr>
              </a:solidFill>
              <a:sym typeface="Wingdings"/>
            </a:endParaRPr>
          </a:p>
          <a:p>
            <a:pPr lvl="1"/>
            <a:endParaRPr lang="de-DE" sz="1400" dirty="0" smtClean="0">
              <a:solidFill>
                <a:schemeClr val="bg2"/>
              </a:solidFill>
              <a:sym typeface="Wingdings"/>
            </a:endParaRPr>
          </a:p>
          <a:p>
            <a:pPr lvl="1"/>
            <a:endParaRPr lang="de-DE" sz="1400" dirty="0" smtClean="0">
              <a:solidFill>
                <a:schemeClr val="bg2"/>
              </a:solidFill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400" dirty="0" err="1" smtClean="0">
                <a:solidFill>
                  <a:schemeClr val="bg2"/>
                </a:solidFill>
                <a:sym typeface="Wingdings"/>
              </a:rPr>
              <a:t>ANBest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-P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sind Bestandteil des Zuwendungsbescheides und auch auf der Programmseite unter „Formulare/Downloads“ 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(Verlinkung auf www.revosax.sachsen.de) abrufbar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400" dirty="0">
              <a:solidFill>
                <a:schemeClr val="bg2"/>
              </a:solidFill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400" dirty="0" smtClean="0">
              <a:solidFill>
                <a:schemeClr val="bg2">
                  <a:lumMod val="50000"/>
                </a:schemeClr>
              </a:solidFill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400" u="sng" dirty="0" smtClean="0">
                <a:solidFill>
                  <a:schemeClr val="bg2">
                    <a:lumMod val="50000"/>
                  </a:schemeClr>
                </a:solidFill>
                <a:sym typeface="Wingdings"/>
              </a:rPr>
              <a:t>NEU</a:t>
            </a:r>
            <a:r>
              <a:rPr lang="de-DE" sz="1400" dirty="0" smtClean="0">
                <a:solidFill>
                  <a:schemeClr val="bg2">
                    <a:lumMod val="50000"/>
                  </a:schemeClr>
                </a:solidFill>
                <a:sym typeface="Wingdings"/>
              </a:rPr>
              <a:t>: Entkopplung von Vergabe- und Zuwendungsrecht</a:t>
            </a:r>
            <a:endParaRPr lang="de-DE" sz="14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3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Vergabe von Leistungen an Dritte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515937" y="1543792"/>
            <a:ext cx="9411834" cy="33085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der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Zuschlag wird auf das </a:t>
            </a:r>
            <a:r>
              <a:rPr lang="de-DE" sz="1400" b="1" dirty="0">
                <a:solidFill>
                  <a:schemeClr val="bg2"/>
                </a:solidFill>
                <a:sym typeface="Wingdings"/>
              </a:rPr>
              <a:t>wirtschaftlichste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 Angebot erteilt.</a:t>
            </a:r>
          </a:p>
          <a:p>
            <a:r>
              <a:rPr lang="de-DE" sz="1400" dirty="0">
                <a:solidFill>
                  <a:schemeClr val="bg2"/>
                </a:solidFill>
                <a:sym typeface="Wingdings"/>
              </a:rPr>
              <a:t>	</a:t>
            </a:r>
          </a:p>
          <a:p>
            <a:r>
              <a:rPr lang="de-DE" sz="1400" dirty="0">
                <a:solidFill>
                  <a:schemeClr val="bg2"/>
                </a:solidFill>
                <a:sym typeface="Wingdings"/>
              </a:rPr>
              <a:t>	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                             </a:t>
            </a:r>
            <a:r>
              <a:rPr lang="de-DE" sz="1400" b="1" dirty="0" smtClean="0">
                <a:solidFill>
                  <a:schemeClr val="bg2"/>
                </a:solidFill>
                <a:sym typeface="Wingdings"/>
              </a:rPr>
              <a:t>= </a:t>
            </a:r>
            <a:r>
              <a:rPr lang="de-DE" sz="1400" b="1" dirty="0">
                <a:solidFill>
                  <a:schemeClr val="bg2"/>
                </a:solidFill>
                <a:sym typeface="Wingdings"/>
              </a:rPr>
              <a:t>bestes Preis-Leistungs-Verhältnis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400" dirty="0">
              <a:solidFill>
                <a:schemeClr val="bg2"/>
              </a:solidFill>
              <a:sym typeface="Wingdings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sz="1400" dirty="0">
                <a:solidFill>
                  <a:schemeClr val="bg2"/>
                </a:solidFill>
                <a:sym typeface="Wingdings"/>
              </a:rPr>
              <a:t>Grundlage ist eine Bewertung, ob und inwieweit das Angebot die Zuschlagskriterien 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erfüllt.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de-DE" sz="1400" dirty="0">
              <a:solidFill>
                <a:schemeClr val="bg2"/>
              </a:solidFill>
              <a:sym typeface="Wingdings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neben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dem Preis können </a:t>
            </a:r>
            <a:r>
              <a:rPr lang="de-DE" sz="1400" b="1" dirty="0">
                <a:solidFill>
                  <a:schemeClr val="bg2"/>
                </a:solidFill>
                <a:sym typeface="Wingdings"/>
              </a:rPr>
              <a:t>qualitative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, </a:t>
            </a:r>
            <a:r>
              <a:rPr lang="de-DE" sz="1400" b="1" dirty="0">
                <a:solidFill>
                  <a:schemeClr val="bg2"/>
                </a:solidFill>
                <a:sym typeface="Wingdings"/>
              </a:rPr>
              <a:t>umweltbezogene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 </a:t>
            </a:r>
            <a:r>
              <a:rPr lang="de-DE" sz="1400" b="1" dirty="0">
                <a:solidFill>
                  <a:schemeClr val="bg2"/>
                </a:solidFill>
                <a:sym typeface="Wingdings"/>
              </a:rPr>
              <a:t>oder soziale Aspekte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 berücksichtigt werden, z. B.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500" dirty="0">
              <a:solidFill>
                <a:schemeClr val="bg2"/>
              </a:solidFill>
              <a:sym typeface="Wingdings"/>
            </a:endParaRPr>
          </a:p>
          <a:p>
            <a:pPr marL="1200150" lvl="2" indent="-285750">
              <a:buFontTx/>
              <a:buChar char="-"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Organisation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, Qualifikation, Erfahrung des 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Personals</a:t>
            </a:r>
          </a:p>
          <a:p>
            <a:pPr marL="1200150" lvl="2" indent="-285750">
              <a:buFontTx/>
              <a:buChar char="-"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Verfügbarkeit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von Kundendienst und technischer Hilfe </a:t>
            </a:r>
            <a:endParaRPr lang="de-DE" sz="1400" dirty="0" smtClean="0">
              <a:solidFill>
                <a:schemeClr val="bg2"/>
              </a:solidFill>
              <a:sym typeface="Wingdings"/>
            </a:endParaRPr>
          </a:p>
          <a:p>
            <a:pPr marL="1200150" lvl="2" indent="-285750">
              <a:buFontTx/>
              <a:buChar char="-"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Lieferbedingungen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wie Liefertermin, Lieferverfahren sowie Liefer- oder Ausführungsfristen</a:t>
            </a:r>
          </a:p>
          <a:p>
            <a:endParaRPr lang="de-DE" sz="1400" dirty="0">
              <a:solidFill>
                <a:schemeClr val="bg2"/>
              </a:solidFill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400" dirty="0">
              <a:solidFill>
                <a:schemeClr val="bg2"/>
              </a:solidFill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400" b="1" dirty="0">
                <a:solidFill>
                  <a:schemeClr val="bg2"/>
                </a:solidFill>
                <a:sym typeface="Wingdings"/>
              </a:rPr>
              <a:t>Das </a:t>
            </a:r>
            <a:r>
              <a:rPr lang="de-DE" sz="1400" b="1" dirty="0" smtClean="0">
                <a:solidFill>
                  <a:schemeClr val="bg2"/>
                </a:solidFill>
                <a:sym typeface="Wingdings"/>
              </a:rPr>
              <a:t>Verfahren </a:t>
            </a:r>
            <a:r>
              <a:rPr lang="de-DE" sz="1400" b="1" dirty="0">
                <a:solidFill>
                  <a:schemeClr val="bg2"/>
                </a:solidFill>
                <a:sym typeface="Wingdings"/>
              </a:rPr>
              <a:t>ist zu dokumentieren!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400" dirty="0" smtClean="0">
              <a:solidFill>
                <a:schemeClr val="bg2"/>
              </a:solidFill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400" dirty="0">
              <a:solidFill>
                <a:schemeClr val="bg2"/>
              </a:solidFill>
              <a:sym typeface="Wingdings"/>
            </a:endParaRPr>
          </a:p>
        </p:txBody>
      </p:sp>
      <p:sp>
        <p:nvSpPr>
          <p:cNvPr id="2" name="Nach rechts gekrümmter Pfeil 1"/>
          <p:cNvSpPr/>
          <p:nvPr/>
        </p:nvSpPr>
        <p:spPr>
          <a:xfrm>
            <a:off x="2327564" y="1852550"/>
            <a:ext cx="427511" cy="439387"/>
          </a:xfrm>
          <a:prstGeom prst="curved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07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Vergabe von Leistungen an Dritte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5"/>
            <a:ext cx="8271802" cy="1966692"/>
          </a:xfrm>
        </p:spPr>
        <p:txBody>
          <a:bodyPr/>
          <a:lstStyle/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b="1" dirty="0" smtClean="0">
                <a:sym typeface="Wingdings"/>
              </a:rPr>
              <a:t>nach </a:t>
            </a:r>
            <a:r>
              <a:rPr lang="de-DE" sz="1400" b="1" dirty="0">
                <a:sym typeface="Wingdings"/>
              </a:rPr>
              <a:t>Aufforderung </a:t>
            </a:r>
            <a:r>
              <a:rPr lang="de-DE" sz="1400" dirty="0">
                <a:sym typeface="Wingdings"/>
              </a:rPr>
              <a:t>ist der SAB die vollständige Dokumentation des Vergabeverfahrens  vorzulegen.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endParaRPr lang="de-DE" sz="1400" dirty="0" smtClean="0">
              <a:sym typeface="Wingdings"/>
            </a:endParaRP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dirty="0" smtClean="0">
                <a:sym typeface="Wingdings"/>
              </a:rPr>
              <a:t>Vergabeverstöße </a:t>
            </a:r>
            <a:r>
              <a:rPr lang="de-DE" sz="1400" dirty="0">
                <a:sym typeface="Wingdings"/>
              </a:rPr>
              <a:t>führen regelmäßig zu </a:t>
            </a:r>
            <a:r>
              <a:rPr lang="de-DE" sz="1400" b="1" dirty="0">
                <a:sym typeface="Wingdings"/>
              </a:rPr>
              <a:t>Sanktionen</a:t>
            </a:r>
            <a:r>
              <a:rPr lang="de-DE" sz="1400" dirty="0">
                <a:sym typeface="Wingdings"/>
              </a:rPr>
              <a:t> der Zuwendungen und können Rückforderungen in Höhe von bis zu 100 % der Zuwendungen nach sich ziehen. 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endParaRPr lang="de-DE" sz="1400" dirty="0">
              <a:sym typeface="Wingdings"/>
            </a:endParaRP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dirty="0">
                <a:sym typeface="Wingdings"/>
              </a:rPr>
              <a:t>Bei vergaberechtlichen Fragen empfehlen wir </a:t>
            </a:r>
            <a:r>
              <a:rPr lang="de-DE" sz="1400" b="1" dirty="0">
                <a:sym typeface="Wingdings"/>
              </a:rPr>
              <a:t>fachkundigen Rat </a:t>
            </a:r>
            <a:r>
              <a:rPr lang="de-DE" sz="1400" dirty="0">
                <a:sym typeface="Wingdings"/>
              </a:rPr>
              <a:t>(z. B. Fachanwälte, Planungsbüros) einzuholen.</a:t>
            </a:r>
          </a:p>
        </p:txBody>
      </p:sp>
    </p:spTree>
    <p:extLst>
      <p:ext uri="{BB962C8B-B14F-4D97-AF65-F5344CB8AC3E}">
        <p14:creationId xmlns:p14="http://schemas.microsoft.com/office/powerpoint/2010/main" val="81490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Ansprechpartner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CD5CCF0A-4975-445D-A9B6-31426794DFA0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1216581" y="2172928"/>
            <a:ext cx="4352945" cy="4053417"/>
          </a:xfrm>
        </p:spPr>
        <p:txBody>
          <a:bodyPr/>
          <a:lstStyle/>
          <a:p>
            <a:pPr lvl="1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tabLst>
                <a:tab pos="450850" algn="l"/>
              </a:tabLst>
              <a:defRPr/>
            </a:pPr>
            <a:r>
              <a:rPr lang="de-DE" sz="1800" b="1" dirty="0" smtClean="0">
                <a:solidFill>
                  <a:schemeClr val="tx2"/>
                </a:solidFill>
                <a:sym typeface="Wingdings"/>
              </a:rPr>
              <a:t>Bewilligung</a:t>
            </a:r>
          </a:p>
          <a:p>
            <a:endParaRPr lang="de-DE" sz="1400" b="0" dirty="0" smtClean="0">
              <a:solidFill>
                <a:schemeClr val="bg2"/>
              </a:solidFill>
            </a:endParaRPr>
          </a:p>
          <a:p>
            <a:r>
              <a:rPr lang="de-DE" sz="1800" b="0" dirty="0" smtClean="0">
                <a:solidFill>
                  <a:schemeClr val="bg2"/>
                </a:solidFill>
              </a:rPr>
              <a:t>Fanny </a:t>
            </a:r>
            <a:r>
              <a:rPr lang="de-DE" sz="1800" b="0" dirty="0">
                <a:solidFill>
                  <a:schemeClr val="bg2"/>
                </a:solidFill>
              </a:rPr>
              <a:t>Peschel</a:t>
            </a:r>
          </a:p>
          <a:p>
            <a:r>
              <a:rPr lang="de-DE" sz="1800" b="0" dirty="0">
                <a:solidFill>
                  <a:schemeClr val="bg2"/>
                </a:solidFill>
              </a:rPr>
              <a:t>Tel. 0351 4910 - 4266</a:t>
            </a:r>
          </a:p>
          <a:p>
            <a:r>
              <a:rPr lang="de-DE" sz="1800" b="0" dirty="0">
                <a:hlinkClick r:id="rId2"/>
              </a:rPr>
              <a:t>fanny.peschel@sab.sachsen.de</a:t>
            </a:r>
            <a:endParaRPr lang="de-DE" sz="1800" b="0" dirty="0"/>
          </a:p>
          <a:p>
            <a:endParaRPr lang="de-DE" sz="1800" b="0" dirty="0"/>
          </a:p>
          <a:p>
            <a:r>
              <a:rPr lang="de-DE" sz="1800" b="0" dirty="0">
                <a:solidFill>
                  <a:schemeClr val="bg2"/>
                </a:solidFill>
              </a:rPr>
              <a:t>Nicole Baumgärtel</a:t>
            </a:r>
          </a:p>
          <a:p>
            <a:r>
              <a:rPr lang="de-DE" sz="1800" b="0" dirty="0">
                <a:solidFill>
                  <a:schemeClr val="bg2"/>
                </a:solidFill>
              </a:rPr>
              <a:t>Tel. 0351 4910 - 4294</a:t>
            </a:r>
          </a:p>
          <a:p>
            <a:r>
              <a:rPr lang="de-DE" sz="1800" b="0" dirty="0">
                <a:hlinkClick r:id="rId3"/>
              </a:rPr>
              <a:t>nicole.baumgaertel@sab.sachsen.de</a:t>
            </a:r>
            <a:endParaRPr lang="de-DE" sz="1800" b="0" dirty="0"/>
          </a:p>
          <a:p>
            <a:pPr lvl="1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tabLst>
                <a:tab pos="450850" algn="l"/>
              </a:tabLst>
              <a:defRPr/>
            </a:pPr>
            <a:endParaRPr lang="de-DE" sz="1800" b="1" dirty="0" smtClean="0">
              <a:sym typeface="Wingdings"/>
            </a:endParaRPr>
          </a:p>
          <a:p>
            <a:r>
              <a:rPr lang="de-DE" sz="1800" b="0" dirty="0" smtClean="0">
                <a:solidFill>
                  <a:schemeClr val="bg2"/>
                </a:solidFill>
              </a:rPr>
              <a:t>Jana Pohl</a:t>
            </a:r>
            <a:endParaRPr lang="de-DE" sz="1800" b="0" dirty="0">
              <a:solidFill>
                <a:schemeClr val="bg2"/>
              </a:solidFill>
            </a:endParaRPr>
          </a:p>
          <a:p>
            <a:r>
              <a:rPr lang="de-DE" sz="1800" b="0" dirty="0">
                <a:solidFill>
                  <a:schemeClr val="bg2"/>
                </a:solidFill>
              </a:rPr>
              <a:t>Tel. 0351 4910 - </a:t>
            </a:r>
            <a:r>
              <a:rPr lang="de-DE" sz="1800" b="0" dirty="0" smtClean="0">
                <a:solidFill>
                  <a:schemeClr val="bg2"/>
                </a:solidFill>
              </a:rPr>
              <a:t>4272</a:t>
            </a:r>
            <a:endParaRPr lang="de-DE" sz="1800" b="0" dirty="0">
              <a:solidFill>
                <a:schemeClr val="bg2"/>
              </a:solidFill>
            </a:endParaRPr>
          </a:p>
          <a:p>
            <a:r>
              <a:rPr lang="de-DE" sz="1800" b="0" dirty="0">
                <a:hlinkClick r:id="rId3"/>
              </a:rPr>
              <a:t>j</a:t>
            </a:r>
            <a:r>
              <a:rPr lang="de-DE" sz="1800" b="0" dirty="0" smtClean="0">
                <a:hlinkClick r:id="rId3"/>
              </a:rPr>
              <a:t>ana.pohl@sab.sachsen.de</a:t>
            </a:r>
            <a:endParaRPr lang="de-DE" sz="1800" b="0" dirty="0"/>
          </a:p>
          <a:p>
            <a:pPr lvl="1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tabLst>
                <a:tab pos="450850" algn="l"/>
              </a:tabLst>
              <a:defRPr/>
            </a:pPr>
            <a:endParaRPr lang="de-DE" sz="1800" b="1" dirty="0">
              <a:sym typeface="Wingdings"/>
            </a:endParaRP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6002724" y="2172928"/>
            <a:ext cx="4461803" cy="200978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tabLst>
                <a:tab pos="450850" algn="l"/>
              </a:tabLst>
              <a:defRPr/>
            </a:pPr>
            <a:r>
              <a:rPr lang="de-DE" sz="1800" b="1" dirty="0" smtClean="0">
                <a:solidFill>
                  <a:schemeClr val="tx2"/>
                </a:solidFill>
                <a:sym typeface="Wingdings"/>
              </a:rPr>
              <a:t>Auszahlung / Verwendungsnachweisprüfung</a:t>
            </a:r>
          </a:p>
          <a:p>
            <a:endParaRPr lang="de-DE" sz="1400" b="0" dirty="0" smtClean="0">
              <a:solidFill>
                <a:schemeClr val="bg2"/>
              </a:solidFill>
            </a:endParaRPr>
          </a:p>
          <a:p>
            <a:r>
              <a:rPr lang="de-DE" sz="1800" b="0" dirty="0" smtClean="0">
                <a:solidFill>
                  <a:schemeClr val="bg2"/>
                </a:solidFill>
              </a:rPr>
              <a:t>Rico Schierz</a:t>
            </a:r>
          </a:p>
          <a:p>
            <a:r>
              <a:rPr lang="de-DE" sz="1800" b="0" dirty="0">
                <a:solidFill>
                  <a:schemeClr val="bg2"/>
                </a:solidFill>
              </a:rPr>
              <a:t>T</a:t>
            </a:r>
            <a:r>
              <a:rPr lang="de-DE" sz="1800" b="0" dirty="0" smtClean="0">
                <a:solidFill>
                  <a:schemeClr val="bg2"/>
                </a:solidFill>
              </a:rPr>
              <a:t>el</a:t>
            </a:r>
            <a:r>
              <a:rPr lang="de-DE" sz="1800" b="0" dirty="0">
                <a:solidFill>
                  <a:schemeClr val="bg2"/>
                </a:solidFill>
              </a:rPr>
              <a:t>. 0351 4910 - </a:t>
            </a:r>
            <a:r>
              <a:rPr lang="de-DE" sz="1800" b="0" dirty="0" smtClean="0">
                <a:solidFill>
                  <a:schemeClr val="bg2"/>
                </a:solidFill>
              </a:rPr>
              <a:t>4245</a:t>
            </a:r>
            <a:endParaRPr lang="de-DE" sz="1800" b="0" dirty="0">
              <a:solidFill>
                <a:schemeClr val="bg2"/>
              </a:solidFill>
            </a:endParaRPr>
          </a:p>
          <a:p>
            <a:r>
              <a:rPr lang="de-DE" sz="1800" b="0" dirty="0" smtClean="0">
                <a:hlinkClick r:id="rId4"/>
              </a:rPr>
              <a:t>rico.schierz@sab.sachsen.de</a:t>
            </a:r>
            <a:endParaRPr lang="de-DE" sz="1800" b="0" dirty="0" smtClean="0"/>
          </a:p>
          <a:p>
            <a:endParaRPr lang="de-DE" sz="1800" b="0" dirty="0" smtClean="0"/>
          </a:p>
        </p:txBody>
      </p:sp>
      <p:sp>
        <p:nvSpPr>
          <p:cNvPr id="6" name="Rechteck 5"/>
          <p:cNvSpPr/>
          <p:nvPr/>
        </p:nvSpPr>
        <p:spPr>
          <a:xfrm>
            <a:off x="5937637" y="386262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 smtClean="0">
              <a:solidFill>
                <a:schemeClr val="bg2"/>
              </a:solidFill>
            </a:endParaRPr>
          </a:p>
          <a:p>
            <a:r>
              <a:rPr lang="de-DE" dirty="0" smtClean="0">
                <a:solidFill>
                  <a:schemeClr val="bg2"/>
                </a:solidFill>
              </a:rPr>
              <a:t>Nancy Hanl</a:t>
            </a:r>
            <a:endParaRPr lang="de-DE" dirty="0">
              <a:solidFill>
                <a:schemeClr val="bg2"/>
              </a:solidFill>
            </a:endParaRPr>
          </a:p>
          <a:p>
            <a:r>
              <a:rPr lang="de-DE" dirty="0">
                <a:solidFill>
                  <a:schemeClr val="bg2"/>
                </a:solidFill>
              </a:rPr>
              <a:t>Tel. 0351 4910 -</a:t>
            </a:r>
            <a:r>
              <a:rPr lang="de-DE" dirty="0" smtClean="0">
                <a:solidFill>
                  <a:schemeClr val="bg2"/>
                </a:solidFill>
              </a:rPr>
              <a:t> 4246</a:t>
            </a:r>
            <a:endParaRPr lang="de-DE" dirty="0">
              <a:solidFill>
                <a:schemeClr val="bg2"/>
              </a:solidFill>
            </a:endParaRPr>
          </a:p>
          <a:p>
            <a:r>
              <a:rPr lang="de-DE" dirty="0" smtClean="0">
                <a:hlinkClick r:id="rId4"/>
              </a:rPr>
              <a:t>nancy.hanl@sab.sachsen.de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10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22000" y="2759873"/>
            <a:ext cx="7308000" cy="1384995"/>
          </a:xfrm>
        </p:spPr>
        <p:txBody>
          <a:bodyPr/>
          <a:lstStyle/>
          <a:p>
            <a:r>
              <a:rPr lang="de-DE" dirty="0" smtClean="0"/>
              <a:t>Vielen Dank für Ihre Aufmerksamkeit!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9139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515938" y="1844675"/>
            <a:ext cx="11160124" cy="2701509"/>
          </a:xfrm>
        </p:spPr>
        <p:txBody>
          <a:bodyPr/>
          <a:lstStyle/>
          <a:p>
            <a:pPr marL="727200" lvl="2" indent="-457200">
              <a:lnSpc>
                <a:spcPct val="150000"/>
              </a:lnSpc>
              <a:buFont typeface="+mj-lt"/>
              <a:buAutoNum type="arabicPeriod"/>
            </a:pPr>
            <a:r>
              <a:rPr lang="de-DE" sz="2400" b="1" dirty="0" smtClean="0">
                <a:solidFill>
                  <a:schemeClr val="bg2"/>
                </a:solidFill>
              </a:rPr>
              <a:t>Grundlagen der Sportstättenförderung</a:t>
            </a:r>
          </a:p>
          <a:p>
            <a:pPr marL="727200" lvl="2" indent="-457200">
              <a:lnSpc>
                <a:spcPct val="150000"/>
              </a:lnSpc>
              <a:buFont typeface="+mj-lt"/>
              <a:buAutoNum type="arabicPeriod"/>
            </a:pPr>
            <a:r>
              <a:rPr lang="de-DE" sz="2400" b="1" dirty="0" smtClean="0">
                <a:solidFill>
                  <a:schemeClr val="bg2"/>
                </a:solidFill>
              </a:rPr>
              <a:t>Antragstellung und Bewilligung</a:t>
            </a:r>
          </a:p>
          <a:p>
            <a:pPr marL="727200" lvl="2" indent="-457200">
              <a:lnSpc>
                <a:spcPct val="150000"/>
              </a:lnSpc>
              <a:buFont typeface="+mj-lt"/>
              <a:buAutoNum type="arabicPeriod"/>
            </a:pPr>
            <a:r>
              <a:rPr lang="de-DE" sz="2400" b="1" dirty="0" smtClean="0">
                <a:solidFill>
                  <a:schemeClr val="bg2"/>
                </a:solidFill>
              </a:rPr>
              <a:t>Auszahlung der Fördermittel</a:t>
            </a:r>
          </a:p>
          <a:p>
            <a:pPr marL="727200" lvl="2" indent="-457200">
              <a:lnSpc>
                <a:spcPct val="150000"/>
              </a:lnSpc>
              <a:buFont typeface="+mj-lt"/>
              <a:buAutoNum type="arabicPeriod"/>
            </a:pPr>
            <a:r>
              <a:rPr lang="de-DE" sz="2400" b="1" dirty="0" smtClean="0">
                <a:solidFill>
                  <a:schemeClr val="bg2"/>
                </a:solidFill>
              </a:rPr>
              <a:t>Verwendungsnachweisprüfung</a:t>
            </a:r>
          </a:p>
          <a:p>
            <a:pPr marL="727200" lvl="2" indent="-457200">
              <a:lnSpc>
                <a:spcPct val="150000"/>
              </a:lnSpc>
              <a:buFont typeface="+mj-lt"/>
              <a:buAutoNum type="arabicPeriod"/>
            </a:pPr>
            <a:r>
              <a:rPr lang="de-DE" sz="2400" b="1" dirty="0" smtClean="0">
                <a:solidFill>
                  <a:schemeClr val="bg2"/>
                </a:solidFill>
              </a:rPr>
              <a:t>Vergabe von Leistungen an Dritte</a:t>
            </a:r>
            <a:endParaRPr lang="de-DE" sz="2400" b="1" dirty="0">
              <a:solidFill>
                <a:schemeClr val="bg2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75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Sportstättenförderung</a:t>
            </a:r>
            <a:endParaRPr lang="de-DE" sz="1000" dirty="0">
              <a:solidFill>
                <a:srgbClr val="00B0F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2"/>
                </a:solidFill>
              </a:rPr>
              <a:t>www.sab.sachsen.de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10" name="Textplatzhalter 5"/>
          <p:cNvSpPr txBox="1">
            <a:spLocks/>
          </p:cNvSpPr>
          <p:nvPr/>
        </p:nvSpPr>
        <p:spPr>
          <a:xfrm>
            <a:off x="7978939" y="5908558"/>
            <a:ext cx="1253486" cy="16391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0" b="0" kern="1200">
                <a:solidFill>
                  <a:srgbClr val="4A4A4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>
                <a:solidFill>
                  <a:schemeClr val="bg2"/>
                </a:solidFill>
              </a:rPr>
              <a:t>www.sab.sachsen.de</a:t>
            </a:r>
            <a:endParaRPr lang="de-DE" dirty="0">
              <a:solidFill>
                <a:schemeClr val="bg2"/>
              </a:solidFill>
            </a:endParaRPr>
          </a:p>
        </p:txBody>
      </p:sp>
      <p:pic>
        <p:nvPicPr>
          <p:cNvPr id="11" name="Grafik 10"/>
          <p:cNvPicPr/>
          <p:nvPr/>
        </p:nvPicPr>
        <p:blipFill rotWithShape="1">
          <a:blip r:embed="rId3"/>
          <a:srcRect l="6739" t="11504" r="52531" b="11289"/>
          <a:stretch/>
        </p:blipFill>
        <p:spPr bwMode="auto">
          <a:xfrm>
            <a:off x="995552" y="994763"/>
            <a:ext cx="8160385" cy="4833620"/>
          </a:xfrm>
          <a:prstGeom prst="rect">
            <a:avLst/>
          </a:prstGeom>
          <a:ln w="19050"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Ellipse 12"/>
          <p:cNvSpPr/>
          <p:nvPr/>
        </p:nvSpPr>
        <p:spPr>
          <a:xfrm>
            <a:off x="1499685" y="2498908"/>
            <a:ext cx="1318162" cy="368134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8242052" y="943513"/>
            <a:ext cx="727260" cy="358199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1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Sportstättenförderung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5"/>
            <a:ext cx="8730699" cy="4019562"/>
          </a:xfrm>
        </p:spPr>
        <p:txBody>
          <a:bodyPr/>
          <a:lstStyle/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b="1" dirty="0" smtClean="0">
                <a:solidFill>
                  <a:schemeClr val="tx2"/>
                </a:solidFill>
                <a:sym typeface="Wingdings"/>
              </a:rPr>
              <a:t>Grundlage </a:t>
            </a:r>
            <a:r>
              <a:rPr lang="de-DE" sz="1400" b="1" dirty="0">
                <a:solidFill>
                  <a:schemeClr val="tx2"/>
                </a:solidFill>
                <a:sym typeface="Wingdings"/>
              </a:rPr>
              <a:t>der Förderung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>
                <a:ea typeface="ヒラギノ角ゴ Pro W3" charset="-128"/>
                <a:sym typeface="Wingdings"/>
              </a:rPr>
              <a:t>Richtlinie des Sächsischen Staatsministeriums des Innern für die Sportförderung (Sportförderrichtlinie) </a:t>
            </a:r>
            <a:r>
              <a:rPr lang="de-DE" sz="1400" dirty="0">
                <a:solidFill>
                  <a:srgbClr val="4A4A4A"/>
                </a:solidFill>
                <a:ea typeface="ヒラギノ角ゴ Pro W3" charset="-128"/>
                <a:sym typeface="Wingdings"/>
              </a:rPr>
              <a:t>vom </a:t>
            </a:r>
            <a:r>
              <a:rPr lang="de-DE" sz="1400" dirty="0" smtClean="0">
                <a:solidFill>
                  <a:srgbClr val="4A4A4A"/>
                </a:solidFill>
                <a:ea typeface="ヒラギノ角ゴ Pro W3" charset="-128"/>
                <a:sym typeface="Wingdings"/>
              </a:rPr>
              <a:t>19. Dezember 2019 </a:t>
            </a:r>
            <a:r>
              <a:rPr lang="de-DE" sz="1400" dirty="0">
                <a:ea typeface="ヒラギノ角ゴ Pro W3" charset="-128"/>
                <a:sym typeface="Wingdings"/>
              </a:rPr>
              <a:t>– </a:t>
            </a:r>
            <a:r>
              <a:rPr lang="de-DE" sz="1400" b="1" dirty="0" smtClean="0">
                <a:ea typeface="ヒラギノ角ゴ Pro W3" charset="-128"/>
                <a:sym typeface="Wingdings"/>
              </a:rPr>
              <a:t>Abschnitt C </a:t>
            </a:r>
            <a:r>
              <a:rPr lang="de-DE" sz="1400" b="1" dirty="0">
                <a:ea typeface="ヒラギノ角ゴ Pro W3" charset="-128"/>
                <a:sym typeface="Wingdings"/>
              </a:rPr>
              <a:t>Investive Sportförderung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endParaRPr lang="de-DE" sz="500" dirty="0">
              <a:ea typeface="ヒラギノ角ゴ Pro W3" charset="-128"/>
            </a:endParaRP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b="1" dirty="0" smtClean="0">
                <a:solidFill>
                  <a:schemeClr val="tx2"/>
                </a:solidFill>
                <a:sym typeface="Wingdings"/>
              </a:rPr>
              <a:t>Gefördert </a:t>
            </a:r>
            <a:r>
              <a:rPr lang="de-DE" sz="1400" b="1" dirty="0">
                <a:solidFill>
                  <a:schemeClr val="tx2"/>
                </a:solidFill>
                <a:sym typeface="Wingdings"/>
              </a:rPr>
              <a:t>werden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>
                <a:ea typeface="ヒラギノ角ゴ Pro W3" charset="-128"/>
                <a:sym typeface="Wingdings"/>
              </a:rPr>
              <a:t>im </a:t>
            </a:r>
            <a:r>
              <a:rPr lang="de-DE" sz="1400" b="1" dirty="0">
                <a:ea typeface="ヒラギノ角ゴ Pro W3" charset="-128"/>
                <a:sym typeface="Wingdings"/>
              </a:rPr>
              <a:t>Sportstättenbau</a:t>
            </a:r>
            <a:r>
              <a:rPr lang="de-DE" sz="1400" dirty="0">
                <a:ea typeface="ヒラギノ角ゴ Pro W3" charset="-128"/>
                <a:sym typeface="Wingdings"/>
              </a:rPr>
              <a:t> Vorhaben zur Sicherung, Sanierung, Modernisierung sowie der Neu-, Aus- und Umbau von Sportstätten [...]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>
                <a:ea typeface="ヒラギノ角ゴ Pro W3" charset="-128"/>
                <a:sym typeface="Wingdings"/>
              </a:rPr>
              <a:t>Sportanlagen der Grundversorgung, wie </a:t>
            </a:r>
            <a:r>
              <a:rPr lang="de-DE" sz="1400" b="1" dirty="0">
                <a:ea typeface="ヒラギノ角ゴ Pro W3" charset="-128"/>
                <a:sym typeface="Wingdings"/>
              </a:rPr>
              <a:t>Sporthallen, Sportplätze </a:t>
            </a:r>
            <a:r>
              <a:rPr lang="de-DE" sz="1400" dirty="0">
                <a:ea typeface="ヒラギノ角ゴ Pro W3" charset="-128"/>
                <a:sym typeface="Wingdings"/>
              </a:rPr>
              <a:t>einschließlich zugehöriger </a:t>
            </a:r>
            <a:r>
              <a:rPr lang="de-DE" sz="1400" b="1" dirty="0">
                <a:ea typeface="ヒラギノ角ゴ Pro W3" charset="-128"/>
                <a:sym typeface="Wingdings"/>
              </a:rPr>
              <a:t>Funktionsgebäude</a:t>
            </a:r>
            <a:r>
              <a:rPr lang="de-DE" sz="1400" dirty="0">
                <a:ea typeface="ヒラギノ角ゴ Pro W3" charset="-128"/>
                <a:sym typeface="Wingdings"/>
              </a:rPr>
              <a:t> sowie zur Ausübung des Schwimmsports bestimmte </a:t>
            </a:r>
            <a:r>
              <a:rPr lang="de-DE" sz="1400" b="1" dirty="0">
                <a:ea typeface="ヒラギノ角ゴ Pro W3" charset="-128"/>
                <a:sym typeface="Wingdings"/>
              </a:rPr>
              <a:t>Hallenbäder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endParaRPr lang="de-DE" sz="500" b="1" dirty="0">
              <a:ea typeface="ヒラギノ角ゴ Pro W3" charset="-128"/>
              <a:sym typeface="Wingdings"/>
            </a:endParaRP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b="1" dirty="0" smtClean="0">
                <a:solidFill>
                  <a:schemeClr val="tx2"/>
                </a:solidFill>
                <a:sym typeface="Wingdings"/>
              </a:rPr>
              <a:t>Zuwendungsempfänger</a:t>
            </a:r>
            <a:endParaRPr lang="de-DE" sz="1400" b="1" dirty="0">
              <a:solidFill>
                <a:schemeClr val="tx2"/>
              </a:solidFill>
              <a:sym typeface="Wingdings"/>
            </a:endParaRP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b="1" dirty="0">
                <a:ea typeface="ヒラギノ角ゴ Pro W3" charset="-128"/>
                <a:sym typeface="Wingdings"/>
              </a:rPr>
              <a:t>Sportvereine</a:t>
            </a:r>
            <a:r>
              <a:rPr lang="de-DE" sz="1400" dirty="0">
                <a:ea typeface="ヒラギノ角ゴ Pro W3" charset="-128"/>
                <a:sym typeface="Wingdings"/>
              </a:rPr>
              <a:t>, Sportverbände sowie sonstige gemeinnützige Körperschaften des Privatrechts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>
                <a:ea typeface="ヒラギノ角ゴ Pro W3" charset="-128"/>
                <a:sym typeface="Wingdings"/>
              </a:rPr>
              <a:t>Trägervereine von Sport- und Sportleiterschulen und Olympiastützpunkten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>
                <a:ea typeface="ヒラギノ角ゴ Pro W3" charset="-128"/>
                <a:sym typeface="Wingdings"/>
              </a:rPr>
              <a:t>Gemeinden, Landkreise, Kreisfreie Städte und kommunale Zweckverbände sowie deren Unternehmen in Privatrechtsform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00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7" y="1857071"/>
            <a:ext cx="8394798" cy="3830279"/>
          </a:xfrm>
        </p:spPr>
        <p:txBody>
          <a:bodyPr/>
          <a:lstStyle/>
          <a:p>
            <a:pPr marL="285750" lvl="1" indent="-285750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b="1" dirty="0">
                <a:solidFill>
                  <a:prstClr val="black"/>
                </a:solidFill>
              </a:rPr>
              <a:t>Zuwendung</a:t>
            </a:r>
            <a:r>
              <a:rPr lang="de-DE" sz="1400" dirty="0">
                <a:solidFill>
                  <a:prstClr val="black"/>
                </a:solidFill>
              </a:rPr>
              <a:t> Sportstättenförderung </a:t>
            </a:r>
          </a:p>
          <a:p>
            <a:pPr marL="450850" lvl="1" indent="-185738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Fördersatz bis zu 50 </a:t>
            </a:r>
            <a:r>
              <a:rPr lang="de-DE" sz="1400" dirty="0" smtClean="0"/>
              <a:t>% - unabhängig vom Gesamtwertumfang</a:t>
            </a:r>
          </a:p>
          <a:p>
            <a:pPr marL="450850" lvl="1" indent="-185738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endParaRPr lang="de-DE" sz="500" dirty="0" smtClean="0"/>
          </a:p>
          <a:p>
            <a:pPr marL="285750" lvl="1" indent="-285750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dirty="0" smtClean="0">
                <a:solidFill>
                  <a:prstClr val="black"/>
                </a:solidFill>
              </a:rPr>
              <a:t>Andere </a:t>
            </a:r>
            <a:r>
              <a:rPr lang="de-DE" sz="1400" dirty="0">
                <a:solidFill>
                  <a:prstClr val="black"/>
                </a:solidFill>
              </a:rPr>
              <a:t>Zuwendungen </a:t>
            </a:r>
            <a:r>
              <a:rPr lang="de-DE" sz="1400" b="1" dirty="0">
                <a:solidFill>
                  <a:prstClr val="black"/>
                </a:solidFill>
              </a:rPr>
              <a:t>öffentlicher Hand</a:t>
            </a:r>
            <a:r>
              <a:rPr lang="de-DE" sz="1400" dirty="0">
                <a:solidFill>
                  <a:prstClr val="black"/>
                </a:solidFill>
              </a:rPr>
              <a:t>, z. B. Kommune, Landkreis</a:t>
            </a:r>
          </a:p>
          <a:p>
            <a:pPr marL="450850" lvl="1" indent="-185738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Nachweis durch Vorlage </a:t>
            </a:r>
            <a:r>
              <a:rPr lang="de-DE" sz="1400" dirty="0" smtClean="0"/>
              <a:t>Zuwendungsbescheid</a:t>
            </a:r>
          </a:p>
          <a:p>
            <a:pPr marL="265112" lvl="1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tabLst>
                <a:tab pos="450850" algn="l"/>
              </a:tabLst>
              <a:defRPr/>
            </a:pPr>
            <a:endParaRPr lang="de-DE" sz="500" dirty="0" smtClean="0"/>
          </a:p>
          <a:p>
            <a:pPr marL="265112" lvl="1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tabLst>
                <a:tab pos="450850" algn="l"/>
              </a:tabLst>
              <a:defRPr/>
            </a:pPr>
            <a:endParaRPr lang="de-DE" sz="500" dirty="0" smtClean="0"/>
          </a:p>
          <a:p>
            <a:pPr marL="285750" lvl="1" indent="-285750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dirty="0" smtClean="0">
                <a:solidFill>
                  <a:prstClr val="black"/>
                </a:solidFill>
              </a:rPr>
              <a:t>Mittel </a:t>
            </a:r>
            <a:r>
              <a:rPr lang="de-DE" sz="1400" dirty="0">
                <a:solidFill>
                  <a:prstClr val="black"/>
                </a:solidFill>
              </a:rPr>
              <a:t>(privater) </a:t>
            </a:r>
            <a:r>
              <a:rPr lang="de-DE" sz="1400" b="1" dirty="0">
                <a:solidFill>
                  <a:prstClr val="black"/>
                </a:solidFill>
              </a:rPr>
              <a:t>Dritter</a:t>
            </a:r>
            <a:r>
              <a:rPr lang="de-DE" sz="1400" dirty="0">
                <a:solidFill>
                  <a:prstClr val="black"/>
                </a:solidFill>
              </a:rPr>
              <a:t>, z. B. Darlehen, Spenden</a:t>
            </a:r>
          </a:p>
          <a:p>
            <a:pPr marL="450850" lvl="1" indent="-185738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Nachweis durch Vorlage Finanzierungsbestätigung </a:t>
            </a:r>
          </a:p>
          <a:p>
            <a:pPr marL="450850" lvl="1" indent="-185738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 smtClean="0">
                <a:solidFill>
                  <a:srgbClr val="4A4A4A"/>
                </a:solidFill>
              </a:rPr>
              <a:t>Spenden werden </a:t>
            </a:r>
            <a:r>
              <a:rPr lang="de-DE" sz="1400" dirty="0">
                <a:solidFill>
                  <a:srgbClr val="4A4A4A"/>
                </a:solidFill>
              </a:rPr>
              <a:t>als </a:t>
            </a:r>
            <a:r>
              <a:rPr lang="de-DE" sz="1400" dirty="0" smtClean="0">
                <a:solidFill>
                  <a:srgbClr val="4A4A4A"/>
                </a:solidFill>
              </a:rPr>
              <a:t>Eigenmittelersatz anerkannt</a:t>
            </a:r>
          </a:p>
          <a:p>
            <a:pPr marL="265112" lvl="1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tabLst>
                <a:tab pos="450850" algn="l"/>
              </a:tabLst>
              <a:defRPr/>
            </a:pPr>
            <a:endParaRPr lang="de-DE" sz="1400" dirty="0">
              <a:solidFill>
                <a:srgbClr val="00B0F0"/>
              </a:solidFill>
            </a:endParaRPr>
          </a:p>
          <a:p>
            <a:pPr marL="265112" lvl="1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tabLst>
                <a:tab pos="450850" algn="l"/>
              </a:tabLst>
              <a:defRPr/>
            </a:pPr>
            <a:endParaRPr lang="de-DE" sz="500" dirty="0"/>
          </a:p>
          <a:p>
            <a:pPr marL="285750" lvl="1" indent="-285750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b="1" dirty="0">
                <a:solidFill>
                  <a:prstClr val="black"/>
                </a:solidFill>
              </a:rPr>
              <a:t>Eigenmittel</a:t>
            </a:r>
          </a:p>
          <a:p>
            <a:pPr marL="450850" lvl="1" indent="-185738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Kontoguthaben - Nachweis durch Bestätigung der Hausbank oder Kopie des Kontoauszugs</a:t>
            </a:r>
          </a:p>
          <a:p>
            <a:pPr marL="450850" lvl="1" indent="-185738">
              <a:lnSpc>
                <a:spcPct val="110000"/>
              </a:lnSpc>
              <a:spcAft>
                <a:spcPts val="3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 smtClean="0"/>
              <a:t>Eigenleistungen (Sach- und Arbeitsleistungen)</a:t>
            </a:r>
            <a:endParaRPr lang="de-DE" sz="1400" dirty="0"/>
          </a:p>
          <a:p>
            <a:pPr marL="450850" lvl="1" indent="-185738">
              <a:spcAft>
                <a:spcPts val="600"/>
              </a:spcAft>
              <a:buClr>
                <a:srgbClr val="007E39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Antragstellung / Finanzierung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Geschweifte Klammer rechts 6"/>
          <p:cNvSpPr/>
          <p:nvPr/>
        </p:nvSpPr>
        <p:spPr>
          <a:xfrm>
            <a:off x="8809402" y="1697331"/>
            <a:ext cx="202667" cy="1502228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8" name="Geschweifte Klammer rechts 7"/>
          <p:cNvSpPr/>
          <p:nvPr/>
        </p:nvSpPr>
        <p:spPr>
          <a:xfrm>
            <a:off x="8809402" y="3455693"/>
            <a:ext cx="201364" cy="1940768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9260744" y="4318355"/>
            <a:ext cx="1912776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de-DE" sz="1400" b="1" dirty="0" smtClean="0">
                <a:solidFill>
                  <a:schemeClr val="tx2"/>
                </a:solidFill>
              </a:rPr>
              <a:t>Eigenanteil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9260744" y="2233001"/>
            <a:ext cx="2064668" cy="430887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/>
          <a:p>
            <a:r>
              <a:rPr lang="de-DE" sz="1400" b="1" dirty="0">
                <a:solidFill>
                  <a:schemeClr val="tx2"/>
                </a:solidFill>
              </a:rPr>
              <a:t>ö</a:t>
            </a:r>
            <a:r>
              <a:rPr lang="de-DE" sz="1400" b="1" dirty="0" smtClean="0">
                <a:solidFill>
                  <a:schemeClr val="tx2"/>
                </a:solidFill>
              </a:rPr>
              <a:t>ffentliche Finanzierung</a:t>
            </a:r>
          </a:p>
          <a:p>
            <a:r>
              <a:rPr lang="de-DE" sz="1400" b="1" dirty="0" smtClean="0">
                <a:solidFill>
                  <a:schemeClr val="tx2"/>
                </a:solidFill>
              </a:rPr>
              <a:t>(Zuwendungen)</a:t>
            </a:r>
          </a:p>
        </p:txBody>
      </p:sp>
    </p:spTree>
    <p:extLst>
      <p:ext uri="{BB962C8B-B14F-4D97-AF65-F5344CB8AC3E}">
        <p14:creationId xmlns:p14="http://schemas.microsoft.com/office/powerpoint/2010/main" val="78886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7" y="1844674"/>
            <a:ext cx="8758691" cy="820225"/>
          </a:xfrm>
        </p:spPr>
        <p:txBody>
          <a:bodyPr/>
          <a:lstStyle/>
          <a:p>
            <a:pPr marL="285750" lvl="1" indent="-285750">
              <a:lnSpc>
                <a:spcPct val="110000"/>
              </a:lnSpc>
              <a:spcAft>
                <a:spcPts val="300"/>
              </a:spcAft>
              <a:buClr>
                <a:schemeClr val="bg1"/>
              </a:buClr>
              <a:buFont typeface="Wingdings" panose="05000000000000000000" pitchFamily="2" charset="2"/>
              <a:buChar char="Ø"/>
              <a:tabLst>
                <a:tab pos="450850" algn="l"/>
              </a:tabLst>
              <a:defRPr/>
            </a:pPr>
            <a:r>
              <a:rPr lang="de-DE" sz="1400" dirty="0"/>
              <a:t>Eigenleistungen können </a:t>
            </a:r>
            <a:r>
              <a:rPr lang="de-DE" sz="1400" dirty="0" smtClean="0"/>
              <a:t>zur Darstellung des Eigenanteils herangezogen werden sofern sie die Finanzierung des Vorhabens erleichtern </a:t>
            </a:r>
            <a:endParaRPr lang="de-DE" sz="1400" dirty="0"/>
          </a:p>
          <a:p>
            <a:pPr marL="450850" lvl="1" indent="-185738">
              <a:spcAft>
                <a:spcPts val="600"/>
              </a:spcAft>
              <a:buClr>
                <a:srgbClr val="007E39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Antragstellung - Finanzierung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770992" y="2456479"/>
            <a:ext cx="8384945" cy="47586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smtClean="0">
                <a:solidFill>
                  <a:schemeClr val="tx2"/>
                </a:solidFill>
              </a:rPr>
              <a:t>Eigenleistungen</a:t>
            </a:r>
          </a:p>
        </p:txBody>
      </p:sp>
      <p:sp>
        <p:nvSpPr>
          <p:cNvPr id="9" name="Pfeil nach unten 8"/>
          <p:cNvSpPr/>
          <p:nvPr/>
        </p:nvSpPr>
        <p:spPr>
          <a:xfrm>
            <a:off x="2164703" y="2989689"/>
            <a:ext cx="363893" cy="360001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6" name="Textplatzhalter 1"/>
          <p:cNvSpPr txBox="1">
            <a:spLocks/>
          </p:cNvSpPr>
          <p:nvPr/>
        </p:nvSpPr>
        <p:spPr>
          <a:xfrm>
            <a:off x="515936" y="5217134"/>
            <a:ext cx="8469443" cy="1080120"/>
          </a:xfrm>
          <a:prstGeom prst="rect">
            <a:avLst/>
          </a:prstGeom>
        </p:spPr>
        <p:txBody>
          <a:bodyPr vert="horz" lIns="0" tIns="0" rIns="91440" bIns="45720" rtlCol="0">
            <a:noAutofit/>
          </a:bodyPr>
          <a:lstStyle/>
          <a:p>
            <a:pPr marL="0" lvl="1">
              <a:lnSpc>
                <a:spcPct val="120000"/>
              </a:lnSpc>
              <a:spcBef>
                <a:spcPts val="90"/>
              </a:spcBef>
              <a:defRPr/>
            </a:pPr>
            <a:endParaRPr lang="de-DE" sz="700" dirty="0">
              <a:sym typeface="Wingdings"/>
            </a:endParaRPr>
          </a:p>
          <a:p>
            <a:pPr marL="285750" lvl="1" indent="-285750">
              <a:lnSpc>
                <a:spcPct val="120000"/>
              </a:lnSpc>
              <a:spcBef>
                <a:spcPts val="90"/>
              </a:spcBef>
              <a:buFont typeface="Wingdings" panose="05000000000000000000" pitchFamily="2" charset="2"/>
              <a:buChar char="Ø"/>
              <a:defRPr/>
            </a:pPr>
            <a:r>
              <a:rPr lang="de-DE" sz="1400" dirty="0">
                <a:solidFill>
                  <a:schemeClr val="bg2"/>
                </a:solidFill>
                <a:latin typeface="+mj-lt"/>
                <a:ea typeface="ヒラギノ角ゴ Pro W3" charset="-128"/>
                <a:sym typeface="Wingdings"/>
              </a:rPr>
              <a:t>Bei Maßnahmen mit </a:t>
            </a:r>
            <a:r>
              <a:rPr lang="de-DE" sz="1400" dirty="0" smtClean="0">
                <a:solidFill>
                  <a:schemeClr val="bg2"/>
                </a:solidFill>
                <a:latin typeface="+mj-lt"/>
                <a:ea typeface="ヒラギノ角ゴ Pro W3" charset="-128"/>
                <a:sym typeface="Wingdings"/>
              </a:rPr>
              <a:t>einem Gesamtwertumfang </a:t>
            </a:r>
            <a:r>
              <a:rPr lang="de-DE" sz="1400" dirty="0">
                <a:solidFill>
                  <a:schemeClr val="bg2"/>
                </a:solidFill>
                <a:latin typeface="+mj-lt"/>
                <a:ea typeface="ヒラギノ角ゴ Pro W3" charset="-128"/>
                <a:sym typeface="Wingdings"/>
              </a:rPr>
              <a:t>über </a:t>
            </a:r>
            <a:r>
              <a:rPr lang="de-DE" sz="1400" dirty="0" smtClean="0">
                <a:solidFill>
                  <a:schemeClr val="bg2"/>
                </a:solidFill>
                <a:latin typeface="+mj-lt"/>
                <a:ea typeface="ヒラギノ角ゴ Pro W3" charset="-128"/>
                <a:sym typeface="Wingdings"/>
              </a:rPr>
              <a:t>200.000 EUR muss der Nachweis der Eigenleistungen durch Planungs-/Architekturbüro bewertet werden</a:t>
            </a:r>
          </a:p>
          <a:p>
            <a:pPr marL="285750" lvl="1" indent="-285750">
              <a:lnSpc>
                <a:spcPct val="120000"/>
              </a:lnSpc>
              <a:spcBef>
                <a:spcPts val="90"/>
              </a:spcBef>
              <a:buFont typeface="Wingdings" panose="05000000000000000000" pitchFamily="2" charset="2"/>
              <a:buChar char="Ø"/>
              <a:defRPr/>
            </a:pPr>
            <a:r>
              <a:rPr lang="de-DE" sz="1400" dirty="0" smtClean="0">
                <a:solidFill>
                  <a:schemeClr val="bg2"/>
                </a:solidFill>
                <a:latin typeface="+mj-lt"/>
                <a:ea typeface="ヒラギノ角ゴ Pro W3" charset="-128"/>
                <a:sym typeface="Wingdings"/>
              </a:rPr>
              <a:t>Nachweis anhand unterzeichneter Einzelaufstellung der Eigenleistungen mit Geldwerten </a:t>
            </a:r>
            <a:endParaRPr lang="de-DE" sz="1400" dirty="0">
              <a:solidFill>
                <a:schemeClr val="bg2"/>
              </a:solidFill>
              <a:latin typeface="+mj-lt"/>
              <a:ea typeface="ヒラギノ角ゴ Pro W3" charset="-128"/>
              <a:sym typeface="Wingdings"/>
            </a:endParaRPr>
          </a:p>
        </p:txBody>
      </p:sp>
      <p:sp>
        <p:nvSpPr>
          <p:cNvPr id="17" name="Pfeil nach unten 16"/>
          <p:cNvSpPr/>
          <p:nvPr/>
        </p:nvSpPr>
        <p:spPr>
          <a:xfrm>
            <a:off x="6870441" y="2983802"/>
            <a:ext cx="363893" cy="360001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770992" y="3407040"/>
            <a:ext cx="4289329" cy="170446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90"/>
              </a:spcBef>
              <a:spcAft>
                <a:spcPts val="600"/>
              </a:spcAft>
            </a:pPr>
            <a:r>
              <a:rPr lang="de-DE" sz="1400" b="1" dirty="0">
                <a:solidFill>
                  <a:schemeClr val="tx2"/>
                </a:solidFill>
              </a:rPr>
              <a:t>Arbeitsleistungen</a:t>
            </a:r>
          </a:p>
          <a:p>
            <a:pPr marL="285750" indent="-285750">
              <a:spcBef>
                <a:spcPts val="9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400" dirty="0" smtClean="0">
                <a:solidFill>
                  <a:schemeClr val="bg2"/>
                </a:solidFill>
              </a:rPr>
              <a:t>Kostenansatz </a:t>
            </a:r>
            <a:r>
              <a:rPr lang="de-DE" sz="1400" dirty="0">
                <a:solidFill>
                  <a:schemeClr val="bg2"/>
                </a:solidFill>
              </a:rPr>
              <a:t>von </a:t>
            </a:r>
            <a:r>
              <a:rPr lang="de-DE" sz="1400" dirty="0" smtClean="0">
                <a:solidFill>
                  <a:schemeClr val="bg2"/>
                </a:solidFill>
              </a:rPr>
              <a:t>Mindestlohn / </a:t>
            </a:r>
            <a:r>
              <a:rPr lang="de-DE" sz="1400" dirty="0">
                <a:solidFill>
                  <a:schemeClr val="bg2"/>
                </a:solidFill>
              </a:rPr>
              <a:t>h</a:t>
            </a:r>
          </a:p>
          <a:p>
            <a:pPr marL="285750" indent="-285750">
              <a:spcBef>
                <a:spcPts val="9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400" dirty="0">
                <a:solidFill>
                  <a:schemeClr val="bg2"/>
                </a:solidFill>
              </a:rPr>
              <a:t>Angabe der jeweiligen Tätigkeit der Arbeitskräfte und Arbeitsstunden</a:t>
            </a:r>
          </a:p>
          <a:p>
            <a:pPr marL="285750" indent="-285750">
              <a:spcBef>
                <a:spcPts val="9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400" dirty="0">
                <a:solidFill>
                  <a:schemeClr val="bg2"/>
                </a:solidFill>
              </a:rPr>
              <a:t>Einordnung der Tätigkeit in jeweilige Kostengruppen nach DIN 276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243466" y="3443959"/>
            <a:ext cx="3912471" cy="170446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84137" lvl="1" indent="0">
              <a:spcAft>
                <a:spcPts val="600"/>
              </a:spcAft>
              <a:buClr>
                <a:srgbClr val="007E39"/>
              </a:buClr>
              <a:buNone/>
              <a:tabLst>
                <a:tab pos="358775" algn="l"/>
              </a:tabLst>
              <a:defRPr/>
            </a:pPr>
            <a:r>
              <a:rPr lang="de-DE" sz="1400" b="1" dirty="0" smtClean="0">
                <a:solidFill>
                  <a:schemeClr val="tx2"/>
                </a:solidFill>
                <a:sym typeface="Wingdings"/>
              </a:rPr>
              <a:t>Sachleistungen</a:t>
            </a:r>
          </a:p>
          <a:p>
            <a:pPr marL="369887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358775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Definition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„Sache“ nach BGB §90 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„sind </a:t>
            </a:r>
            <a:r>
              <a:rPr lang="de-DE" sz="1400" dirty="0">
                <a:solidFill>
                  <a:schemeClr val="bg2"/>
                </a:solidFill>
                <a:sym typeface="Wingdings"/>
              </a:rPr>
              <a:t>nur körperliche </a:t>
            </a: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Gegenstände“</a:t>
            </a:r>
          </a:p>
          <a:p>
            <a:pPr marL="369887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358775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Bewertung nach dem tatsächlichen Wert</a:t>
            </a:r>
          </a:p>
          <a:p>
            <a:pPr marL="369887" lvl="1" indent="-285750"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358775" algn="l"/>
              </a:tabLst>
              <a:defRPr/>
            </a:pPr>
            <a:r>
              <a:rPr lang="de-DE" sz="1400" dirty="0" smtClean="0">
                <a:solidFill>
                  <a:schemeClr val="bg2"/>
                </a:solidFill>
                <a:sym typeface="Wingdings"/>
              </a:rPr>
              <a:t>Nachweis erforderlich</a:t>
            </a:r>
            <a:endParaRPr lang="de-DE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0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15937" y="540000"/>
            <a:ext cx="8640000" cy="461665"/>
          </a:xfrm>
        </p:spPr>
        <p:txBody>
          <a:bodyPr/>
          <a:lstStyle/>
          <a:p>
            <a:r>
              <a:rPr lang="de-DE" dirty="0" smtClean="0"/>
              <a:t>Antragstellung – Antragsunterlagen </a:t>
            </a:r>
            <a:endParaRPr lang="de-DE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2"/>
                </a:solidFill>
              </a:rPr>
              <a:t>www.sab.sachsen.de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9" name="Textplatzhalter 5"/>
          <p:cNvSpPr txBox="1">
            <a:spLocks/>
          </p:cNvSpPr>
          <p:nvPr/>
        </p:nvSpPr>
        <p:spPr>
          <a:xfrm>
            <a:off x="7978939" y="5906618"/>
            <a:ext cx="1253486" cy="16391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0" b="0" kern="1200">
                <a:solidFill>
                  <a:srgbClr val="4A4A4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1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>
                <a:solidFill>
                  <a:schemeClr val="bg2"/>
                </a:solidFill>
              </a:rPr>
              <a:t>www.sab.sachsen.de</a:t>
            </a:r>
            <a:endParaRPr lang="de-DE" dirty="0">
              <a:solidFill>
                <a:schemeClr val="bg2"/>
              </a:solidFill>
            </a:endParaRPr>
          </a:p>
        </p:txBody>
      </p:sp>
      <p:pic>
        <p:nvPicPr>
          <p:cNvPr id="13" name="Grafik 12"/>
          <p:cNvPicPr/>
          <p:nvPr/>
        </p:nvPicPr>
        <p:blipFill rotWithShape="1">
          <a:blip r:embed="rId3"/>
          <a:srcRect l="6739" t="11504" r="52531" b="11289"/>
          <a:stretch/>
        </p:blipFill>
        <p:spPr bwMode="auto">
          <a:xfrm>
            <a:off x="995552" y="1035047"/>
            <a:ext cx="8160385" cy="4833620"/>
          </a:xfrm>
          <a:prstGeom prst="rect">
            <a:avLst/>
          </a:prstGeom>
          <a:ln w="19050"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Ellipse 14"/>
          <p:cNvSpPr/>
          <p:nvPr/>
        </p:nvSpPr>
        <p:spPr>
          <a:xfrm>
            <a:off x="1459196" y="2517415"/>
            <a:ext cx="1318162" cy="368134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 smtClean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360162" y="4046767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  <a:latin typeface="Wingdings" charset="2"/>
                <a:cs typeface="Wingdings" charset="2"/>
              </a:rPr>
              <a:t>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38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>
          <a:xfrm>
            <a:off x="515938" y="1844674"/>
            <a:ext cx="8516096" cy="3814890"/>
          </a:xfrm>
        </p:spPr>
        <p:txBody>
          <a:bodyPr/>
          <a:lstStyle/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r>
              <a:rPr lang="de-DE" sz="1400" dirty="0"/>
              <a:t>Das Antragsformular (SAB-Vordruck </a:t>
            </a:r>
            <a:r>
              <a:rPr lang="de-DE" sz="1400" i="1" dirty="0"/>
              <a:t>60513</a:t>
            </a:r>
            <a:r>
              <a:rPr lang="de-DE" sz="1400" dirty="0"/>
              <a:t>) ist vollständig auszufüllen, durch gemäß Vereinsregister unterschriftsberechtigte Person(en) rechtskräftig zu unterzeichnen und mit Stempel zu versehen.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r>
              <a:rPr lang="de-DE" sz="1400" dirty="0" smtClean="0"/>
              <a:t>Dies </a:t>
            </a:r>
            <a:r>
              <a:rPr lang="de-DE" sz="1400" dirty="0"/>
              <a:t>gilt auch für jede Anlage, die zu unterzeichnen ist.</a:t>
            </a:r>
          </a:p>
          <a:p>
            <a:pPr lvl="1">
              <a:lnSpc>
                <a:spcPct val="110000"/>
              </a:lnSpc>
            </a:pPr>
            <a:endParaRPr lang="de-DE" sz="700" dirty="0"/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Ø"/>
              <a:tabLst>
                <a:tab pos="542925" algn="l"/>
              </a:tabLst>
              <a:defRPr/>
            </a:pPr>
            <a:r>
              <a:rPr lang="de-DE" sz="1400" b="1" dirty="0">
                <a:solidFill>
                  <a:schemeClr val="tx2"/>
                </a:solidFill>
              </a:rPr>
              <a:t>Ausgewählte Antragsunterlagen: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 smtClean="0"/>
              <a:t>Datenschutzhinweise für Kunden/Interessenten DSGVO (SAB-Vordruck </a:t>
            </a:r>
            <a:r>
              <a:rPr lang="de-DE" sz="1400" i="1" dirty="0" smtClean="0"/>
              <a:t>64005</a:t>
            </a:r>
            <a:r>
              <a:rPr lang="de-DE" sz="1400" dirty="0" smtClean="0"/>
              <a:t>)</a:t>
            </a:r>
            <a:endParaRPr lang="de-DE" sz="1400" dirty="0"/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 smtClean="0"/>
              <a:t>Kopie </a:t>
            </a:r>
            <a:r>
              <a:rPr lang="de-DE" sz="1400" dirty="0"/>
              <a:t>des Personalausweises (Vorder- und Rückseite) der vertretungsberechtigten Person(en),  </a:t>
            </a:r>
            <a:r>
              <a:rPr lang="de-DE" sz="1400" dirty="0" smtClean="0"/>
              <a:t>     ggf</a:t>
            </a:r>
            <a:r>
              <a:rPr lang="de-DE" sz="1400" dirty="0"/>
              <a:t>. Vollmachten für unterschriftsberechtigte Personen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Registerauszug und </a:t>
            </a:r>
            <a:r>
              <a:rPr lang="de-DE" sz="1400" dirty="0" smtClean="0"/>
              <a:t>(im Einzelfall) Vereinssatzung</a:t>
            </a:r>
            <a:endParaRPr lang="de-DE" sz="1400" dirty="0"/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Nachweis der Gemeinnützigkeit durch Freistellungsbescheid des Finanzamtes</a:t>
            </a:r>
          </a:p>
          <a:p>
            <a:pPr marL="450850" lvl="1" indent="-185738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Font typeface="Wingdings" charset="2"/>
              <a:buChar char="§"/>
              <a:tabLst>
                <a:tab pos="450850" algn="l"/>
              </a:tabLst>
              <a:defRPr/>
            </a:pPr>
            <a:r>
              <a:rPr lang="de-DE" sz="1400" dirty="0"/>
              <a:t>Nachweis des </a:t>
            </a:r>
            <a:r>
              <a:rPr lang="de-DE" sz="1400" b="1" dirty="0"/>
              <a:t>Bedarfs</a:t>
            </a:r>
            <a:r>
              <a:rPr lang="de-DE" sz="1400" dirty="0"/>
              <a:t> durch formlose Begründung der </a:t>
            </a:r>
            <a:r>
              <a:rPr lang="de-DE" sz="1400" dirty="0" smtClean="0"/>
              <a:t>Maßnahmennotwendigkeit </a:t>
            </a:r>
            <a:r>
              <a:rPr lang="de-DE" sz="1400" dirty="0"/>
              <a:t>und Angemessenheit der beantragten </a:t>
            </a:r>
            <a:r>
              <a:rPr lang="de-DE" sz="1400" dirty="0" smtClean="0"/>
              <a:t>Förderung</a:t>
            </a:r>
          </a:p>
          <a:p>
            <a:pPr marL="265112" lvl="1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tabLst>
                <a:tab pos="450850" algn="l"/>
              </a:tabLst>
              <a:defRPr/>
            </a:pPr>
            <a:r>
              <a:rPr lang="de-DE" sz="1400" dirty="0"/>
              <a:t> </a:t>
            </a:r>
            <a:r>
              <a:rPr lang="de-DE" sz="1400" dirty="0" smtClean="0"/>
              <a:t>  → </a:t>
            </a:r>
            <a:r>
              <a:rPr lang="de-DE" sz="1400" dirty="0"/>
              <a:t>bei Maßnahmen größer </a:t>
            </a:r>
            <a:r>
              <a:rPr lang="de-DE" sz="1400" dirty="0" smtClean="0"/>
              <a:t>200.000 EUR </a:t>
            </a:r>
            <a:r>
              <a:rPr lang="de-DE" sz="1400" dirty="0"/>
              <a:t>ist zusätzlich die kommunale Sportstättenleitplanung vorzulegen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Antragstellung </a:t>
            </a:r>
            <a:r>
              <a:rPr lang="de-DE" dirty="0"/>
              <a:t>-</a:t>
            </a:r>
            <a:r>
              <a:rPr lang="de-DE" dirty="0" smtClean="0"/>
              <a:t> Antragsunterlagen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Investive Sportförderung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CD5CCF0A-4975-445D-A9B6-31426794DFA0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594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 PPT-Vorlage">
  <a:themeElements>
    <a:clrScheme name="SAB-Farben">
      <a:dk1>
        <a:srgbClr val="FFFFFF"/>
      </a:dk1>
      <a:lt1>
        <a:srgbClr val="14504B"/>
      </a:lt1>
      <a:dk2>
        <a:srgbClr val="AFCD37"/>
      </a:dk2>
      <a:lt2>
        <a:srgbClr val="464646"/>
      </a:lt2>
      <a:accent1>
        <a:srgbClr val="00A0D2"/>
      </a:accent1>
      <a:accent2>
        <a:srgbClr val="552D5A"/>
      </a:accent2>
      <a:accent3>
        <a:srgbClr val="B41E64"/>
      </a:accent3>
      <a:accent4>
        <a:srgbClr val="E6502D"/>
      </a:accent4>
      <a:accent5>
        <a:srgbClr val="F59641"/>
      </a:accent5>
      <a:accent6>
        <a:srgbClr val="FFC832"/>
      </a:accent6>
      <a:hlink>
        <a:srgbClr val="14504B"/>
      </a:hlink>
      <a:folHlink>
        <a:srgbClr val="14504B"/>
      </a:folHlink>
    </a:clrScheme>
    <a:fontScheme name="SAB-Schrift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AB_Präsentationsvorlage_2018.potm" id="{666ED2CB-15ED-45C9-9100-0B978731ED37}" vid="{B8AA10E8-CD45-41F1-8642-43A983C8B5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SAB">
        <group id="customGroup" label="SAB-Hilfe">
          <button id="customButton" label="Nutzung der Vorlage" screentip="Beispiele für die Nutzung der SAB-Präsentationsvorlage" imageMso="FunctionsTextInsertGallery" size="large" onAction="RibbonMakro" tag="Hilfe_Dokumentation_Vorlage"/>
        </group>
      </tab>
    </tabs>
  </ribbon>
</customUI>
</file>

<file path=docProps/app.xml><?xml version="1.0" encoding="utf-8"?>
<Properties xmlns="http://schemas.openxmlformats.org/officeDocument/2006/extended-properties" xmlns:vt="http://schemas.openxmlformats.org/officeDocument/2006/docPropsVTypes">
  <Template>SAB_Präsentationsvorlage_2018</Template>
  <TotalTime>0</TotalTime>
  <Words>1343</Words>
  <Application>Microsoft Office PowerPoint</Application>
  <PresentationFormat>Breitbild</PresentationFormat>
  <Paragraphs>310</Paragraphs>
  <Slides>27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2" baseType="lpstr">
      <vt:lpstr>Arial</vt:lpstr>
      <vt:lpstr>Calibri</vt:lpstr>
      <vt:lpstr>Wingdings</vt:lpstr>
      <vt:lpstr>ヒラギノ角ゴ Pro W3</vt:lpstr>
      <vt:lpstr>SAB PPT-Vorlage</vt:lpstr>
      <vt:lpstr>PowerPoint-Präsentation</vt:lpstr>
      <vt:lpstr>Investive Sportförderung</vt:lpstr>
      <vt:lpstr>Inhalt</vt:lpstr>
      <vt:lpstr>Sportstättenförderung</vt:lpstr>
      <vt:lpstr>Sportstättenförderung</vt:lpstr>
      <vt:lpstr>Antragstellung / Finanzierung</vt:lpstr>
      <vt:lpstr>Antragstellung - Finanzierung</vt:lpstr>
      <vt:lpstr>Antragstellung – Antragsunterlagen </vt:lpstr>
      <vt:lpstr>Antragstellung - Antragsunterlagen</vt:lpstr>
      <vt:lpstr>Antragstellung - Antragsunterlagen</vt:lpstr>
      <vt:lpstr>Antragstellung - Antragsunterlagen</vt:lpstr>
      <vt:lpstr>Antragstellung - Antragsunterlagen</vt:lpstr>
      <vt:lpstr>Kumulierung von Maßnahmen</vt:lpstr>
      <vt:lpstr>Projektbeginn</vt:lpstr>
      <vt:lpstr>PowerPoint-Präsentation</vt:lpstr>
      <vt:lpstr>Auszahlung</vt:lpstr>
      <vt:lpstr>Auszahlung</vt:lpstr>
      <vt:lpstr>Auszahlung</vt:lpstr>
      <vt:lpstr>Auszahlung –  Auszug aus dem Auszahlungsantrag</vt:lpstr>
      <vt:lpstr>PowerPoint-Präsentation</vt:lpstr>
      <vt:lpstr>Verwendungsnachweis</vt:lpstr>
      <vt:lpstr>Verwendungsnachweis</vt:lpstr>
      <vt:lpstr>Vergabe von Leistungen an Dritte</vt:lpstr>
      <vt:lpstr>Vergabe von Leistungen an Dritte</vt:lpstr>
      <vt:lpstr>Vergabe von Leistungen an Dritte</vt:lpstr>
      <vt:lpstr>Ansprechpartner</vt:lpstr>
      <vt:lpstr>Vielen Dank für Ihre Aufmerksamkeit!</vt:lpstr>
    </vt:vector>
  </TitlesOfParts>
  <Company>SAB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PräsentationsvorlageSAB</dc:subject>
  <dc:creator>Meinert, Maximilian</dc:creator>
  <cp:keywords>PräsentationsvorlageSAB</cp:keywords>
  <dc:description>Dies ist die SAB Präsentationsvorlage nach neuem CD ab 01.06.2018</dc:description>
  <cp:lastModifiedBy>Messing, Doreen</cp:lastModifiedBy>
  <cp:revision>103</cp:revision>
  <cp:lastPrinted>2020-01-14T11:30:11Z</cp:lastPrinted>
  <dcterms:created xsi:type="dcterms:W3CDTF">2018-06-11T09:20:12Z</dcterms:created>
  <dcterms:modified xsi:type="dcterms:W3CDTF">2020-01-14T14:13:22Z</dcterms:modified>
  <cp:category>PowerPoint-Vorlagen</cp:category>
  <cp:contentStatus>Draft-180508</cp:contentStatus>
</cp:coreProperties>
</file>