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12801600" cy="9601200" type="A3"/>
  <p:notesSz cx="9926638" cy="6797675"/>
  <p:defaultTextStyle>
    <a:defPPr>
      <a:defRPr lang="de-DE"/>
    </a:defPPr>
    <a:lvl1pPr marL="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1pPr>
    <a:lvl2pPr marL="537667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2pPr>
    <a:lvl3pPr marL="1075334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3pPr>
    <a:lvl4pPr marL="1613002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4pPr>
    <a:lvl5pPr marL="2150669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5pPr>
    <a:lvl6pPr marL="2688336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6pPr>
    <a:lvl7pPr marL="3226003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7pPr>
    <a:lvl8pPr marL="376367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8pPr>
    <a:lvl9pPr marL="4301338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B5C6A095-0A8F-453A-AEE7-1C9CD0A547BB}">
          <p14:sldIdLst/>
        </p14:section>
        <p14:section name="Abschnitt ohne Titel" id="{D48FA601-9AC2-4225-B268-BCDD5CB1D3A1}">
          <p14:sldIdLst>
            <p14:sldId id="25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mjati, Yvonne" initials="KY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B24D"/>
    <a:srgbClr val="FFFFFF"/>
    <a:srgbClr val="C7F7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5320" autoAdjust="0"/>
  </p:normalViewPr>
  <p:slideViewPr>
    <p:cSldViewPr snapToGrid="0">
      <p:cViewPr varScale="1">
        <p:scale>
          <a:sx n="58" d="100"/>
          <a:sy n="58" d="100"/>
        </p:scale>
        <p:origin x="970" y="77"/>
      </p:cViewPr>
      <p:guideLst>
        <p:guide orient="horz" pos="3024"/>
        <p:guide pos="4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4301544" cy="341064"/>
          </a:xfrm>
          <a:prstGeom prst="rect">
            <a:avLst/>
          </a:prstGeom>
        </p:spPr>
        <p:txBody>
          <a:bodyPr vert="horz" lIns="91413" tIns="45707" rIns="91413" bIns="45707" rtlCol="0"/>
          <a:lstStyle>
            <a:lvl1pPr algn="l">
              <a:defRPr sz="1200"/>
            </a:lvl1pPr>
          </a:lstStyle>
          <a:p>
            <a:r>
              <a:rPr lang="de-DE" smtClean="0"/>
              <a:t>Regionale Ansprechpartner "Vorrang für duale Ausbildung"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22800" y="1"/>
            <a:ext cx="4301544" cy="341064"/>
          </a:xfrm>
          <a:prstGeom prst="rect">
            <a:avLst/>
          </a:prstGeom>
        </p:spPr>
        <p:txBody>
          <a:bodyPr vert="horz" lIns="91413" tIns="45707" rIns="91413" bIns="45707" rtlCol="0"/>
          <a:lstStyle>
            <a:lvl1pPr algn="r">
              <a:defRPr sz="1200"/>
            </a:lvl1pPr>
          </a:lstStyle>
          <a:p>
            <a:fld id="{7797461B-47B3-455E-9FEA-313B1705CB9E}" type="datetimeFigureOut">
              <a:rPr lang="de-DE" smtClean="0"/>
              <a:t>21.03.2019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2" y="6456613"/>
            <a:ext cx="4301544" cy="341063"/>
          </a:xfrm>
          <a:prstGeom prst="rect">
            <a:avLst/>
          </a:prstGeom>
        </p:spPr>
        <p:txBody>
          <a:bodyPr vert="horz" lIns="91413" tIns="45707" rIns="91413" bIns="45707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22800" y="6456613"/>
            <a:ext cx="4301544" cy="341063"/>
          </a:xfrm>
          <a:prstGeom prst="rect">
            <a:avLst/>
          </a:prstGeom>
        </p:spPr>
        <p:txBody>
          <a:bodyPr vert="horz" lIns="91413" tIns="45707" rIns="91413" bIns="45707" rtlCol="0" anchor="b"/>
          <a:lstStyle>
            <a:lvl1pPr algn="r">
              <a:defRPr sz="1200"/>
            </a:lvl1pPr>
          </a:lstStyle>
          <a:p>
            <a:fld id="{D8FCF6C2-C133-46E9-97D4-8C9CB18AFCD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0305616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4301544" cy="341064"/>
          </a:xfrm>
          <a:prstGeom prst="rect">
            <a:avLst/>
          </a:prstGeom>
        </p:spPr>
        <p:txBody>
          <a:bodyPr vert="horz" lIns="91413" tIns="45707" rIns="91413" bIns="45707" rtlCol="0"/>
          <a:lstStyle>
            <a:lvl1pPr algn="l">
              <a:defRPr sz="1200"/>
            </a:lvl1pPr>
          </a:lstStyle>
          <a:p>
            <a:r>
              <a:rPr lang="de-DE" smtClean="0"/>
              <a:t>Regionale Ansprechpartner "Vorrang für duale Ausbildung"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622800" y="1"/>
            <a:ext cx="4301544" cy="341064"/>
          </a:xfrm>
          <a:prstGeom prst="rect">
            <a:avLst/>
          </a:prstGeom>
        </p:spPr>
        <p:txBody>
          <a:bodyPr vert="horz" lIns="91413" tIns="45707" rIns="91413" bIns="45707" rtlCol="0"/>
          <a:lstStyle>
            <a:lvl1pPr algn="r">
              <a:defRPr sz="1200"/>
            </a:lvl1pPr>
          </a:lstStyle>
          <a:p>
            <a:fld id="{9FD78F17-FA55-4D51-B5E9-7E8B42057C09}" type="datetimeFigureOut">
              <a:rPr lang="de-DE" smtClean="0"/>
              <a:t>21.03.2019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433763" y="849313"/>
            <a:ext cx="3059112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3" tIns="45707" rIns="91413" bIns="45707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92665" y="3271383"/>
            <a:ext cx="7941310" cy="2676585"/>
          </a:xfrm>
          <a:prstGeom prst="rect">
            <a:avLst/>
          </a:prstGeom>
        </p:spPr>
        <p:txBody>
          <a:bodyPr vert="horz" lIns="91413" tIns="45707" rIns="91413" bIns="45707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6456613"/>
            <a:ext cx="4301544" cy="341063"/>
          </a:xfrm>
          <a:prstGeom prst="rect">
            <a:avLst/>
          </a:prstGeom>
        </p:spPr>
        <p:txBody>
          <a:bodyPr vert="horz" lIns="91413" tIns="45707" rIns="91413" bIns="45707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622800" y="6456613"/>
            <a:ext cx="4301544" cy="341063"/>
          </a:xfrm>
          <a:prstGeom prst="rect">
            <a:avLst/>
          </a:prstGeom>
        </p:spPr>
        <p:txBody>
          <a:bodyPr vert="horz" lIns="91413" tIns="45707" rIns="91413" bIns="45707" rtlCol="0" anchor="b"/>
          <a:lstStyle>
            <a:lvl1pPr algn="r">
              <a:defRPr sz="1200"/>
            </a:lvl1pPr>
          </a:lstStyle>
          <a:p>
            <a:fld id="{7886DCDB-191F-4F16-A993-40DA9C23B57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6264711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1pPr>
    <a:lvl2pPr marL="537667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2pPr>
    <a:lvl3pPr marL="1075334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3pPr>
    <a:lvl4pPr marL="1613002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4pPr>
    <a:lvl5pPr marL="2150669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5pPr>
    <a:lvl6pPr marL="2688336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6pPr>
    <a:lvl7pPr marL="3226003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7pPr>
    <a:lvl8pPr marL="3763670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8pPr>
    <a:lvl9pPr marL="4301338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433763" y="849313"/>
            <a:ext cx="3059112" cy="229393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DE" smtClean="0"/>
              <a:t>Regionale Ansprechpartner "Vorrang für duale Ausbildung"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950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19DAA-1C88-48C1-9C11-AD3C75D082FA}" type="datetimeFigureOut">
              <a:rPr lang="de-DE" smtClean="0"/>
              <a:t>21.03.2019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062B0-C2C0-4F0A-9B80-2AD1C3BD9F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818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19DAA-1C88-48C1-9C11-AD3C75D082FA}" type="datetimeFigureOut">
              <a:rPr lang="de-DE" smtClean="0"/>
              <a:t>21.03.2019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062B0-C2C0-4F0A-9B80-2AD1C3BD9F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4174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19DAA-1C88-48C1-9C11-AD3C75D082FA}" type="datetimeFigureOut">
              <a:rPr lang="de-DE" smtClean="0"/>
              <a:t>21.03.2019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062B0-C2C0-4F0A-9B80-2AD1C3BD9F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1102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19DAA-1C88-48C1-9C11-AD3C75D082FA}" type="datetimeFigureOut">
              <a:rPr lang="de-DE" smtClean="0"/>
              <a:t>21.03.2019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062B0-C2C0-4F0A-9B80-2AD1C3BD9F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5341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19DAA-1C88-48C1-9C11-AD3C75D082FA}" type="datetimeFigureOut">
              <a:rPr lang="de-DE" smtClean="0"/>
              <a:t>21.03.2019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062B0-C2C0-4F0A-9B80-2AD1C3BD9F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2951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19DAA-1C88-48C1-9C11-AD3C75D082FA}" type="datetimeFigureOut">
              <a:rPr lang="de-DE" smtClean="0"/>
              <a:t>21.03.2019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062B0-C2C0-4F0A-9B80-2AD1C3BD9F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7356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19DAA-1C88-48C1-9C11-AD3C75D082FA}" type="datetimeFigureOut">
              <a:rPr lang="de-DE" smtClean="0"/>
              <a:t>21.03.2019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062B0-C2C0-4F0A-9B80-2AD1C3BD9F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1310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19DAA-1C88-48C1-9C11-AD3C75D082FA}" type="datetimeFigureOut">
              <a:rPr lang="de-DE" smtClean="0"/>
              <a:t>21.03.2019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062B0-C2C0-4F0A-9B80-2AD1C3BD9F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3295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19DAA-1C88-48C1-9C11-AD3C75D082FA}" type="datetimeFigureOut">
              <a:rPr lang="de-DE" smtClean="0"/>
              <a:t>21.03.2019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062B0-C2C0-4F0A-9B80-2AD1C3BD9F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52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19DAA-1C88-48C1-9C11-AD3C75D082FA}" type="datetimeFigureOut">
              <a:rPr lang="de-DE" smtClean="0"/>
              <a:t>21.03.2019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062B0-C2C0-4F0A-9B80-2AD1C3BD9F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4890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19DAA-1C88-48C1-9C11-AD3C75D082FA}" type="datetimeFigureOut">
              <a:rPr lang="de-DE" smtClean="0"/>
              <a:t>21.03.2019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062B0-C2C0-4F0A-9B80-2AD1C3BD9F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4412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119DAA-1C88-48C1-9C11-AD3C75D082FA}" type="datetimeFigureOut">
              <a:rPr lang="de-DE" smtClean="0"/>
              <a:t>21.03.2019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5062B0-C2C0-4F0A-9B80-2AD1C3BD9F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495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mailto:ines.westphal@faw.de" TargetMode="External"/><Relationship Id="rId13" Type="http://schemas.openxmlformats.org/officeDocument/2006/relationships/hyperlink" Target="mailto:a.reichel@bau-bildung.de" TargetMode="External"/><Relationship Id="rId18" Type="http://schemas.openxmlformats.org/officeDocument/2006/relationships/hyperlink" Target="mailto:leipzig@sbh-suedost.de" TargetMode="External"/><Relationship Id="rId26" Type="http://schemas.openxmlformats.org/officeDocument/2006/relationships/hyperlink" Target="mailto:schoenberg.r@gesa-ag.de" TargetMode="External"/><Relationship Id="rId3" Type="http://schemas.openxmlformats.org/officeDocument/2006/relationships/image" Target="../media/image1.png"/><Relationship Id="rId21" Type="http://schemas.openxmlformats.org/officeDocument/2006/relationships/hyperlink" Target="mailto:sophie.mueller@faw.de" TargetMode="External"/><Relationship Id="rId7" Type="http://schemas.openxmlformats.org/officeDocument/2006/relationships/hyperlink" Target="mailto:tz@pscherer-online.de" TargetMode="External"/><Relationship Id="rId12" Type="http://schemas.openxmlformats.org/officeDocument/2006/relationships/hyperlink" Target="mailto:k.ganz@bau-bildung.de" TargetMode="External"/><Relationship Id="rId17" Type="http://schemas.openxmlformats.org/officeDocument/2006/relationships/hyperlink" Target="mailto:Michael.besser@transfer-personalberatung.de" TargetMode="External"/><Relationship Id="rId25" Type="http://schemas.openxmlformats.org/officeDocument/2006/relationships/hyperlink" Target="mailto:wamser.r@gesa-ag.de" TargetMode="External"/><Relationship Id="rId2" Type="http://schemas.openxmlformats.org/officeDocument/2006/relationships/notesSlide" Target="../notesSlides/notesSlide1.xml"/><Relationship Id="rId16" Type="http://schemas.openxmlformats.org/officeDocument/2006/relationships/hyperlink" Target="mailto:monika.seidel@internationaler-bund.de" TargetMode="External"/><Relationship Id="rId20" Type="http://schemas.openxmlformats.org/officeDocument/2006/relationships/hyperlink" Target="mailto:stenzel@qz-riesa.de" TargetMode="External"/><Relationship Id="rId29" Type="http://schemas.openxmlformats.org/officeDocument/2006/relationships/hyperlink" Target="mailto:kathleen.drechsler@wad.d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schott@arbeitundleben.eu" TargetMode="External"/><Relationship Id="rId11" Type="http://schemas.openxmlformats.org/officeDocument/2006/relationships/hyperlink" Target="mailto:regionalvorteil@jbhc.de" TargetMode="External"/><Relationship Id="rId24" Type="http://schemas.openxmlformats.org/officeDocument/2006/relationships/hyperlink" Target="mailto:dittmann.s@gesa-ag.de" TargetMode="External"/><Relationship Id="rId5" Type="http://schemas.openxmlformats.org/officeDocument/2006/relationships/hyperlink" Target="mailto:matthias.kretschmer@joblinge.de" TargetMode="External"/><Relationship Id="rId15" Type="http://schemas.openxmlformats.org/officeDocument/2006/relationships/hyperlink" Target="mailto:r.thomas@bau-bildung.de" TargetMode="External"/><Relationship Id="rId23" Type="http://schemas.openxmlformats.org/officeDocument/2006/relationships/hyperlink" Target="mailto:alexandra.michael@bsw-muldental.de" TargetMode="External"/><Relationship Id="rId28" Type="http://schemas.openxmlformats.org/officeDocument/2006/relationships/hyperlink" Target="mailto:roberto.nitschke@internationaler-bund.de" TargetMode="External"/><Relationship Id="rId10" Type="http://schemas.openxmlformats.org/officeDocument/2006/relationships/hyperlink" Target="mailto:D.Kraus@fab-crimmitschau.de" TargetMode="External"/><Relationship Id="rId19" Type="http://schemas.openxmlformats.org/officeDocument/2006/relationships/hyperlink" Target="mailto:Manja.sandig@transfer-personalberatung.de" TargetMode="External"/><Relationship Id="rId4" Type="http://schemas.microsoft.com/office/2007/relationships/hdphoto" Target="../media/hdphoto1.wdp"/><Relationship Id="rId9" Type="http://schemas.openxmlformats.org/officeDocument/2006/relationships/hyperlink" Target="mailto:k.huster@gafug.de" TargetMode="External"/><Relationship Id="rId14" Type="http://schemas.openxmlformats.org/officeDocument/2006/relationships/hyperlink" Target="mailto:j.herzog@bau-bildung.de" TargetMode="External"/><Relationship Id="rId22" Type="http://schemas.openxmlformats.org/officeDocument/2006/relationships/hyperlink" Target="mailto:bautzen@faw.de" TargetMode="External"/><Relationship Id="rId27" Type="http://schemas.openxmlformats.org/officeDocument/2006/relationships/hyperlink" Target="mailto:claudia.kaestner@faw.d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6"/>
          <p:cNvPicPr>
            <a:picLocks noGrp="1" noChangeAspect="1"/>
          </p:cNvPicPr>
          <p:nvPr>
            <p:ph idx="1"/>
          </p:nvPr>
        </p:nvPicPr>
        <p:blipFill>
          <a:blip r:embed="rId3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79" b="98158" l="2828" r="98788"/>
                    </a14:imgEffect>
                    <a14:imgEffect>
                      <a14:artisticCrisscrossEtching trans="4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63572" y="1287124"/>
            <a:ext cx="8595442" cy="7172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hteck 8"/>
          <p:cNvSpPr/>
          <p:nvPr/>
        </p:nvSpPr>
        <p:spPr>
          <a:xfrm>
            <a:off x="421094" y="1642092"/>
            <a:ext cx="2144824" cy="12452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DE" sz="1100" b="1" dirty="0" err="1">
                <a:solidFill>
                  <a:schemeClr val="tx1"/>
                </a:solidFill>
              </a:rPr>
              <a:t>Joblinge</a:t>
            </a:r>
            <a:r>
              <a:rPr lang="de-DE" sz="1100" b="1" dirty="0">
                <a:solidFill>
                  <a:schemeClr val="tx1"/>
                </a:solidFill>
              </a:rPr>
              <a:t> AG Leipzig</a:t>
            </a:r>
          </a:p>
          <a:p>
            <a:r>
              <a:rPr lang="de-DE" sz="900" dirty="0">
                <a:solidFill>
                  <a:schemeClr val="tx1"/>
                </a:solidFill>
              </a:rPr>
              <a:t>Ansprechpartner: Herr Kretschmer</a:t>
            </a:r>
          </a:p>
          <a:p>
            <a:r>
              <a:rPr lang="de-DE" sz="900" dirty="0">
                <a:solidFill>
                  <a:schemeClr val="tx1"/>
                </a:solidFill>
              </a:rPr>
              <a:t>Tel: </a:t>
            </a:r>
            <a:r>
              <a:rPr lang="de-DE" sz="900" dirty="0" smtClean="0">
                <a:solidFill>
                  <a:schemeClr val="tx1"/>
                </a:solidFill>
              </a:rPr>
              <a:t>(0341) 92616711</a:t>
            </a:r>
            <a:endParaRPr lang="de-DE" sz="900" dirty="0">
              <a:solidFill>
                <a:schemeClr val="tx1"/>
              </a:solidFill>
            </a:endParaRPr>
          </a:p>
          <a:p>
            <a:r>
              <a:rPr lang="de-DE" sz="900" dirty="0">
                <a:solidFill>
                  <a:schemeClr val="tx1"/>
                </a:solidFill>
              </a:rPr>
              <a:t>Mail:  </a:t>
            </a:r>
            <a:r>
              <a:rPr lang="de-DE" sz="900" dirty="0">
                <a:solidFill>
                  <a:schemeClr val="tx1">
                    <a:lumMod val="95000"/>
                    <a:lumOff val="5000"/>
                  </a:schemeClr>
                </a:solidFill>
                <a:hlinkClick r:id="rId5"/>
              </a:rPr>
              <a:t>matthias.kretschmer@joblinge.de</a:t>
            </a:r>
            <a:endParaRPr lang="de-DE" sz="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de-DE" sz="1100" b="1" dirty="0">
                <a:solidFill>
                  <a:srgbClr val="C00000"/>
                </a:solidFill>
              </a:rPr>
              <a:t>„JOBLINGE</a:t>
            </a:r>
            <a:r>
              <a:rPr lang="de-DE" sz="1100" b="1" dirty="0" smtClean="0">
                <a:solidFill>
                  <a:srgbClr val="C00000"/>
                </a:solidFill>
              </a:rPr>
              <a:t>“ </a:t>
            </a:r>
            <a:r>
              <a:rPr lang="de-DE" sz="900" dirty="0">
                <a:solidFill>
                  <a:schemeClr val="accent6">
                    <a:lumMod val="75000"/>
                  </a:schemeClr>
                </a:solidFill>
              </a:rPr>
              <a:t>	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8470854" y="5305037"/>
            <a:ext cx="2159904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>
                <a:ln w="0"/>
              </a:rPr>
              <a:t>Arbeit und Leben Sachsen e.V</a:t>
            </a:r>
            <a:r>
              <a:rPr lang="de-DE" sz="1000" b="1" dirty="0">
                <a:ln w="0"/>
              </a:rPr>
              <a:t>.</a:t>
            </a:r>
          </a:p>
          <a:p>
            <a:r>
              <a:rPr lang="de-DE" sz="900" dirty="0">
                <a:ln w="0"/>
              </a:rPr>
              <a:t>Ansprechpartner: Herr Dr. </a:t>
            </a:r>
            <a:r>
              <a:rPr lang="de-DE" sz="900" dirty="0" err="1">
                <a:ln w="0"/>
              </a:rPr>
              <a:t>Hemmerling</a:t>
            </a:r>
            <a:endParaRPr lang="de-DE" sz="900" dirty="0">
              <a:ln w="0"/>
            </a:endParaRPr>
          </a:p>
          <a:p>
            <a:r>
              <a:rPr lang="de-DE" sz="900" dirty="0">
                <a:ln w="0"/>
              </a:rPr>
              <a:t>Tel: </a:t>
            </a:r>
            <a:r>
              <a:rPr lang="de-DE" sz="900" dirty="0" smtClean="0">
                <a:ln w="0"/>
              </a:rPr>
              <a:t>(0351) 87460456</a:t>
            </a:r>
            <a:endParaRPr lang="de-DE" sz="900" dirty="0">
              <a:ln w="0"/>
            </a:endParaRPr>
          </a:p>
          <a:p>
            <a:r>
              <a:rPr lang="de-DE" sz="900" dirty="0" smtClean="0">
                <a:ln w="0"/>
              </a:rPr>
              <a:t>E-Mail</a:t>
            </a:r>
            <a:r>
              <a:rPr lang="de-DE" sz="900" dirty="0">
                <a:ln w="0"/>
              </a:rPr>
              <a:t>: </a:t>
            </a:r>
            <a:r>
              <a:rPr lang="de-DE" sz="900" dirty="0" smtClean="0">
                <a:ln w="0"/>
                <a:hlinkClick r:id="rId6"/>
              </a:rPr>
              <a:t>hemmerling@arbeitundleben.eu</a:t>
            </a:r>
            <a:endParaRPr lang="de-DE" sz="900" dirty="0">
              <a:ln w="0"/>
            </a:endParaRPr>
          </a:p>
          <a:p>
            <a:r>
              <a:rPr lang="de-DE" sz="1100" b="1" dirty="0">
                <a:ln w="0"/>
                <a:solidFill>
                  <a:srgbClr val="C00000"/>
                </a:solidFill>
              </a:rPr>
              <a:t>„Neustart Dresden“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4084099" y="8229472"/>
            <a:ext cx="21448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/>
              <a:t>Bildungsinstitut Pscherer gGmbH</a:t>
            </a:r>
          </a:p>
          <a:p>
            <a:r>
              <a:rPr lang="de-DE" sz="900" dirty="0"/>
              <a:t>Ansprechpartner: Herr Zimmer</a:t>
            </a:r>
          </a:p>
          <a:p>
            <a:r>
              <a:rPr lang="de-DE" sz="900" dirty="0"/>
              <a:t>Tel: </a:t>
            </a:r>
            <a:r>
              <a:rPr lang="de-DE" sz="900" dirty="0" smtClean="0"/>
              <a:t>(037606) 39130</a:t>
            </a:r>
            <a:endParaRPr lang="de-DE" sz="900" dirty="0"/>
          </a:p>
          <a:p>
            <a:r>
              <a:rPr lang="de-DE" sz="900" dirty="0" smtClean="0"/>
              <a:t>E-Mail</a:t>
            </a:r>
            <a:r>
              <a:rPr lang="de-DE" sz="900" dirty="0"/>
              <a:t>: </a:t>
            </a:r>
            <a:r>
              <a:rPr lang="de-DE" sz="900" dirty="0">
                <a:hlinkClick r:id="rId7"/>
              </a:rPr>
              <a:t>tz@pscherer-online.de</a:t>
            </a:r>
            <a:endParaRPr lang="de-DE" sz="900" dirty="0"/>
          </a:p>
          <a:p>
            <a:r>
              <a:rPr lang="de-DE" sz="1100" b="1" dirty="0">
                <a:solidFill>
                  <a:srgbClr val="C00000"/>
                </a:solidFill>
              </a:rPr>
              <a:t>„</a:t>
            </a:r>
            <a:r>
              <a:rPr lang="de-DE" sz="1100" b="1" dirty="0" err="1">
                <a:solidFill>
                  <a:srgbClr val="C00000"/>
                </a:solidFill>
              </a:rPr>
              <a:t>azubico</a:t>
            </a:r>
            <a:r>
              <a:rPr lang="de-DE" sz="1100" b="1" dirty="0">
                <a:solidFill>
                  <a:srgbClr val="C00000"/>
                </a:solidFill>
              </a:rPr>
              <a:t> II - Vorrang für </a:t>
            </a:r>
          </a:p>
          <a:p>
            <a:r>
              <a:rPr lang="de-DE" sz="1100" b="1" dirty="0">
                <a:solidFill>
                  <a:srgbClr val="C00000"/>
                </a:solidFill>
              </a:rPr>
              <a:t>duale Ausbildung“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421094" y="3669809"/>
            <a:ext cx="3392443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/>
              <a:t>FAW </a:t>
            </a:r>
            <a:r>
              <a:rPr lang="de-DE" sz="1100" b="1" dirty="0" smtClean="0"/>
              <a:t>gGmbH – LK Leipzig</a:t>
            </a:r>
            <a:endParaRPr lang="de-DE" sz="1100" b="1" dirty="0"/>
          </a:p>
          <a:p>
            <a:r>
              <a:rPr lang="de-DE" sz="900" dirty="0"/>
              <a:t>Ansprechpartner: Frau Westphal</a:t>
            </a:r>
          </a:p>
          <a:p>
            <a:r>
              <a:rPr lang="de-DE" sz="900" dirty="0"/>
              <a:t>Tel: </a:t>
            </a:r>
            <a:r>
              <a:rPr lang="de-DE" sz="900" dirty="0" smtClean="0"/>
              <a:t>(034341) </a:t>
            </a:r>
            <a:r>
              <a:rPr lang="de-DE" sz="900" dirty="0"/>
              <a:t>40916</a:t>
            </a:r>
          </a:p>
          <a:p>
            <a:r>
              <a:rPr lang="de-DE" sz="900" dirty="0" smtClean="0"/>
              <a:t>E-Mail</a:t>
            </a:r>
            <a:r>
              <a:rPr lang="de-DE" sz="900" dirty="0"/>
              <a:t>: </a:t>
            </a:r>
            <a:r>
              <a:rPr lang="de-DE" sz="900" dirty="0">
                <a:hlinkClick r:id="rId8"/>
              </a:rPr>
              <a:t>ines.westphal@faw.de</a:t>
            </a:r>
            <a:endParaRPr lang="de-DE" sz="900" dirty="0"/>
          </a:p>
          <a:p>
            <a:r>
              <a:rPr lang="de-DE" sz="1100" b="1" dirty="0" smtClean="0">
                <a:solidFill>
                  <a:srgbClr val="C00000"/>
                </a:solidFill>
              </a:rPr>
              <a:t>„Vorrang duale Ausbildung“</a:t>
            </a:r>
          </a:p>
          <a:p>
            <a:endParaRPr lang="de-DE" sz="400" b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de-DE" sz="4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235804" y="6408036"/>
            <a:ext cx="2955058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/>
              <a:t>Gemeinnützige Aus-, Fortbildungs- </a:t>
            </a:r>
            <a:endParaRPr lang="de-DE" sz="1100" b="1" dirty="0" smtClean="0"/>
          </a:p>
          <a:p>
            <a:r>
              <a:rPr lang="de-DE" sz="1100" b="1" dirty="0" smtClean="0"/>
              <a:t>und </a:t>
            </a:r>
            <a:r>
              <a:rPr lang="de-DE" sz="1100" b="1" dirty="0"/>
              <a:t>Umschulungsgesellschaft mbH Oberlungwitz</a:t>
            </a:r>
          </a:p>
          <a:p>
            <a:r>
              <a:rPr lang="de-DE" sz="900" dirty="0"/>
              <a:t>Ansprechpartner: Frau Huster</a:t>
            </a:r>
          </a:p>
          <a:p>
            <a:r>
              <a:rPr lang="de-DE" sz="900" dirty="0"/>
              <a:t>Tel: </a:t>
            </a:r>
            <a:r>
              <a:rPr lang="de-DE" sz="900" dirty="0" smtClean="0"/>
              <a:t>(03723) 6523 22</a:t>
            </a:r>
            <a:endParaRPr lang="de-DE" sz="900" dirty="0"/>
          </a:p>
          <a:p>
            <a:r>
              <a:rPr lang="de-DE" sz="900" dirty="0" smtClean="0"/>
              <a:t>E-Mail</a:t>
            </a:r>
            <a:r>
              <a:rPr lang="de-DE" sz="900" dirty="0"/>
              <a:t>: </a:t>
            </a:r>
            <a:r>
              <a:rPr lang="de-DE" sz="900" dirty="0">
                <a:hlinkClick r:id="rId9"/>
              </a:rPr>
              <a:t>k.huster@gafug.de</a:t>
            </a:r>
            <a:endParaRPr lang="de-DE" sz="900" dirty="0"/>
          </a:p>
          <a:p>
            <a:r>
              <a:rPr lang="de-DE" sz="1100" b="1" dirty="0">
                <a:solidFill>
                  <a:srgbClr val="C00000"/>
                </a:solidFill>
              </a:rPr>
              <a:t>„Vorrang für duale Ausbildung</a:t>
            </a:r>
            <a:r>
              <a:rPr lang="de-DE" sz="1100" b="1" dirty="0" smtClean="0">
                <a:solidFill>
                  <a:srgbClr val="C00000"/>
                </a:solidFill>
              </a:rPr>
              <a:t>“</a:t>
            </a:r>
          </a:p>
          <a:p>
            <a:r>
              <a:rPr lang="de-DE" sz="1100" b="1" dirty="0"/>
              <a:t>i</a:t>
            </a:r>
            <a:r>
              <a:rPr lang="de-DE" sz="1100" b="1" dirty="0" smtClean="0"/>
              <a:t>n </a:t>
            </a:r>
            <a:r>
              <a:rPr lang="de-DE" sz="1100" b="1" dirty="0" err="1" smtClean="0"/>
              <a:t>Kooperataion</a:t>
            </a:r>
            <a:r>
              <a:rPr lang="de-DE" sz="1100" b="1" dirty="0" smtClean="0"/>
              <a:t> mit FAB e. V. Crimmitschau</a:t>
            </a:r>
          </a:p>
          <a:p>
            <a:r>
              <a:rPr lang="de-DE" sz="900" dirty="0"/>
              <a:t>Ansprechpartner: Frau </a:t>
            </a:r>
            <a:r>
              <a:rPr lang="de-DE" sz="900" dirty="0" smtClean="0"/>
              <a:t>Kraus</a:t>
            </a:r>
          </a:p>
          <a:p>
            <a:r>
              <a:rPr lang="de-DE" sz="900" dirty="0" smtClean="0"/>
              <a:t>Tel</a:t>
            </a:r>
            <a:r>
              <a:rPr lang="de-DE" sz="900" dirty="0"/>
              <a:t>: </a:t>
            </a:r>
            <a:r>
              <a:rPr lang="de-DE" sz="900" dirty="0" smtClean="0"/>
              <a:t>(03762) 951429</a:t>
            </a:r>
            <a:endParaRPr lang="de-DE" sz="900" dirty="0"/>
          </a:p>
          <a:p>
            <a:r>
              <a:rPr lang="de-DE" sz="900" dirty="0" smtClean="0"/>
              <a:t>E-Mail</a:t>
            </a:r>
            <a:r>
              <a:rPr lang="de-DE" sz="900" dirty="0"/>
              <a:t>: </a:t>
            </a:r>
            <a:r>
              <a:rPr lang="de-DE" sz="900" dirty="0" smtClean="0">
                <a:hlinkClick r:id="rId10"/>
              </a:rPr>
              <a:t>d.kraus@fab-crimmitschau.de</a:t>
            </a:r>
            <a:r>
              <a:rPr lang="de-DE" sz="1100" dirty="0" smtClean="0"/>
              <a:t> </a:t>
            </a:r>
            <a:endParaRPr lang="de-DE" sz="1100" dirty="0"/>
          </a:p>
          <a:p>
            <a:endParaRPr lang="de-DE" sz="11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8" name="Textfeld 57"/>
          <p:cNvSpPr txBox="1"/>
          <p:nvPr/>
        </p:nvSpPr>
        <p:spPr>
          <a:xfrm>
            <a:off x="6172141" y="7092517"/>
            <a:ext cx="2018783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/>
              <a:t>Jugendberufshilfe Chemnitz gGmbH</a:t>
            </a:r>
          </a:p>
          <a:p>
            <a:r>
              <a:rPr lang="de-DE" sz="900" dirty="0"/>
              <a:t>Ansprechpartner: Frau Ludwig</a:t>
            </a:r>
          </a:p>
          <a:p>
            <a:r>
              <a:rPr lang="de-DE" sz="900" dirty="0"/>
              <a:t>Tel: </a:t>
            </a:r>
            <a:r>
              <a:rPr lang="de-DE" sz="900" dirty="0" smtClean="0"/>
              <a:t>(0371) </a:t>
            </a:r>
            <a:r>
              <a:rPr lang="de-DE" sz="900" dirty="0"/>
              <a:t>4004985</a:t>
            </a:r>
          </a:p>
          <a:p>
            <a:r>
              <a:rPr lang="de-DE" sz="900" dirty="0" smtClean="0"/>
              <a:t>E-Mail</a:t>
            </a:r>
            <a:r>
              <a:rPr lang="de-DE" sz="900" dirty="0"/>
              <a:t>: </a:t>
            </a:r>
            <a:r>
              <a:rPr lang="de-DE" sz="900" dirty="0">
                <a:hlinkClick r:id="rId11"/>
              </a:rPr>
              <a:t>regionalvorteil@jbhc.de</a:t>
            </a:r>
            <a:endParaRPr lang="de-DE" sz="900" dirty="0"/>
          </a:p>
          <a:p>
            <a:r>
              <a:rPr lang="de-DE" sz="1100" b="1" dirty="0">
                <a:solidFill>
                  <a:srgbClr val="C00000"/>
                </a:solidFill>
              </a:rPr>
              <a:t>„Regionalvorteil</a:t>
            </a:r>
            <a:r>
              <a:rPr lang="de-DE" sz="1100" b="1" dirty="0" smtClean="0">
                <a:solidFill>
                  <a:srgbClr val="C00000"/>
                </a:solidFill>
              </a:rPr>
              <a:t>“</a:t>
            </a:r>
          </a:p>
          <a:p>
            <a:r>
              <a:rPr lang="de-DE" sz="1100" b="1" dirty="0" smtClean="0">
                <a:solidFill>
                  <a:srgbClr val="C00000"/>
                </a:solidFill>
              </a:rPr>
              <a:t>„Regionalvorteil plus“</a:t>
            </a:r>
            <a:endParaRPr lang="de-DE" sz="1100" b="1" dirty="0">
              <a:solidFill>
                <a:srgbClr val="C00000"/>
              </a:solidFill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-14046" y="57065"/>
            <a:ext cx="1280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 smtClean="0"/>
              <a:t>    Regionale Ansprechpartner</a:t>
            </a:r>
          </a:p>
          <a:p>
            <a:r>
              <a:rPr lang="de-DE" sz="1600" b="1" dirty="0" smtClean="0">
                <a:solidFill>
                  <a:schemeClr val="accent6">
                    <a:lumMod val="75000"/>
                  </a:schemeClr>
                </a:solidFill>
              </a:rPr>
              <a:t>       </a:t>
            </a:r>
            <a:r>
              <a:rPr lang="de-DE" sz="1600" b="1" dirty="0" smtClean="0">
                <a:solidFill>
                  <a:srgbClr val="C00000"/>
                </a:solidFill>
              </a:rPr>
              <a:t>Vorrang </a:t>
            </a:r>
            <a:r>
              <a:rPr lang="de-DE" sz="1600" b="1" dirty="0">
                <a:solidFill>
                  <a:srgbClr val="C00000"/>
                </a:solidFill>
              </a:rPr>
              <a:t>für duale </a:t>
            </a:r>
            <a:r>
              <a:rPr lang="de-DE" sz="1600" b="1" dirty="0" smtClean="0">
                <a:solidFill>
                  <a:srgbClr val="C00000"/>
                </a:solidFill>
              </a:rPr>
              <a:t>Ausbildung/Meilenstein für duale Ausbildung (ESF)</a:t>
            </a:r>
            <a:r>
              <a:rPr lang="de-DE" sz="1600" b="1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        </a:t>
            </a:r>
            <a:r>
              <a:rPr lang="de-DE" sz="1600" b="1" dirty="0" smtClean="0">
                <a:solidFill>
                  <a:schemeClr val="accent4">
                    <a:lumMod val="75000"/>
                  </a:schemeClr>
                </a:solidFill>
              </a:rPr>
              <a:t>Assistierte Ausbildung (§ 130 SGB III)</a:t>
            </a:r>
            <a:endParaRPr lang="de-DE" sz="1600" dirty="0">
              <a:solidFill>
                <a:srgbClr val="C00000"/>
              </a:solidFill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10485817" y="1990083"/>
            <a:ext cx="2280395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/>
              <a:t>BFW Berufsförderungswerk Bau Sachsen e. V.</a:t>
            </a:r>
          </a:p>
          <a:p>
            <a:r>
              <a:rPr lang="de-DE" sz="900" dirty="0"/>
              <a:t>Region Bautzen/Görlitz:</a:t>
            </a:r>
            <a:br>
              <a:rPr lang="de-DE" sz="900" dirty="0"/>
            </a:br>
            <a:r>
              <a:rPr lang="de-DE" sz="900" dirty="0"/>
              <a:t>Ansprechpartner: Frau Ganz </a:t>
            </a:r>
            <a:br>
              <a:rPr lang="de-DE" sz="900" dirty="0"/>
            </a:br>
            <a:r>
              <a:rPr lang="de-DE" sz="900" dirty="0"/>
              <a:t>Tel: </a:t>
            </a:r>
            <a:r>
              <a:rPr lang="de-DE" sz="900" dirty="0" smtClean="0"/>
              <a:t>(03591) </a:t>
            </a:r>
            <a:r>
              <a:rPr lang="de-DE" sz="900" dirty="0"/>
              <a:t>374233</a:t>
            </a:r>
            <a:br>
              <a:rPr lang="de-DE" sz="900" dirty="0"/>
            </a:br>
            <a:r>
              <a:rPr lang="de-DE" sz="900" dirty="0" smtClean="0"/>
              <a:t>E-Mail</a:t>
            </a:r>
            <a:r>
              <a:rPr lang="de-DE" sz="900" dirty="0"/>
              <a:t>: </a:t>
            </a:r>
            <a:r>
              <a:rPr lang="de-DE" sz="900" dirty="0">
                <a:hlinkClick r:id="rId12"/>
              </a:rPr>
              <a:t>k.ganz@bau-bildung.de</a:t>
            </a:r>
            <a:r>
              <a:rPr lang="de-DE" sz="900" dirty="0"/>
              <a:t/>
            </a:r>
            <a:br>
              <a:rPr lang="de-DE" sz="900" dirty="0"/>
            </a:br>
            <a:r>
              <a:rPr lang="de-DE" sz="900" dirty="0"/>
              <a:t>Herr Reichel </a:t>
            </a:r>
            <a:br>
              <a:rPr lang="de-DE" sz="900" dirty="0"/>
            </a:br>
            <a:r>
              <a:rPr lang="de-DE" sz="900" dirty="0"/>
              <a:t>Tel: </a:t>
            </a:r>
            <a:r>
              <a:rPr lang="de-DE" sz="900" dirty="0" smtClean="0"/>
              <a:t>(03591) 374260</a:t>
            </a:r>
            <a:r>
              <a:rPr lang="de-DE" sz="840" dirty="0"/>
              <a:t/>
            </a:r>
            <a:br>
              <a:rPr lang="de-DE" sz="840" dirty="0"/>
            </a:br>
            <a:r>
              <a:rPr lang="de-DE" sz="840" dirty="0" smtClean="0"/>
              <a:t>E-</a:t>
            </a:r>
            <a:r>
              <a:rPr lang="de-DE" sz="900" dirty="0" smtClean="0"/>
              <a:t>Mail</a:t>
            </a:r>
            <a:r>
              <a:rPr lang="de-DE" sz="900" dirty="0"/>
              <a:t>: </a:t>
            </a:r>
            <a:r>
              <a:rPr lang="de-DE" sz="900" u="sng" dirty="0">
                <a:solidFill>
                  <a:srgbClr val="0070C0"/>
                </a:solidFill>
                <a:hlinkClick r:id="rId13"/>
              </a:rPr>
              <a:t>a.reichel@bau-bildung.de</a:t>
            </a:r>
            <a:r>
              <a:rPr lang="de-DE" sz="900" u="sng" dirty="0">
                <a:solidFill>
                  <a:srgbClr val="0070C0"/>
                </a:solidFill>
              </a:rPr>
              <a:t> </a:t>
            </a:r>
          </a:p>
          <a:p>
            <a:r>
              <a:rPr lang="de-DE" sz="420" u="sng" dirty="0">
                <a:solidFill>
                  <a:srgbClr val="0070C0"/>
                </a:solidFill>
              </a:rPr>
              <a:t> </a:t>
            </a:r>
            <a:endParaRPr lang="de-DE" sz="840" u="sng" dirty="0">
              <a:solidFill>
                <a:srgbClr val="0070C0"/>
              </a:solidFill>
            </a:endParaRPr>
          </a:p>
          <a:p>
            <a:r>
              <a:rPr lang="de-DE" sz="900" dirty="0"/>
              <a:t>Region Sächs. Schweiz/ Osterzgeb.:</a:t>
            </a:r>
            <a:br>
              <a:rPr lang="de-DE" sz="900" dirty="0"/>
            </a:br>
            <a:r>
              <a:rPr lang="de-DE" sz="900" dirty="0"/>
              <a:t>Ansprechpartner: Frau Herzog</a:t>
            </a:r>
            <a:br>
              <a:rPr lang="de-DE" sz="900" dirty="0"/>
            </a:br>
            <a:r>
              <a:rPr lang="de-DE" sz="900" dirty="0"/>
              <a:t>Tel: </a:t>
            </a:r>
            <a:r>
              <a:rPr lang="de-DE" sz="900" dirty="0" smtClean="0"/>
              <a:t>(0351) 2027228</a:t>
            </a:r>
            <a:r>
              <a:rPr lang="de-DE" sz="900" dirty="0"/>
              <a:t/>
            </a:r>
            <a:br>
              <a:rPr lang="de-DE" sz="900" dirty="0"/>
            </a:br>
            <a:r>
              <a:rPr lang="de-DE" sz="900" dirty="0" smtClean="0"/>
              <a:t>E-Mail</a:t>
            </a:r>
            <a:r>
              <a:rPr lang="de-DE" sz="900" dirty="0"/>
              <a:t>: </a:t>
            </a:r>
            <a:r>
              <a:rPr lang="de-DE" sz="900" u="sng" dirty="0">
                <a:hlinkClick r:id="rId14"/>
              </a:rPr>
              <a:t>j.herzog@bau-bildung.de</a:t>
            </a:r>
            <a:r>
              <a:rPr lang="de-DE" sz="900" dirty="0"/>
              <a:t> </a:t>
            </a:r>
            <a:r>
              <a:rPr lang="de-DE" sz="840" dirty="0"/>
              <a:t/>
            </a:r>
            <a:br>
              <a:rPr lang="de-DE" sz="840" dirty="0"/>
            </a:br>
            <a:r>
              <a:rPr lang="de-DE" sz="420" dirty="0"/>
              <a:t> </a:t>
            </a:r>
            <a:endParaRPr lang="de-DE" sz="840" dirty="0"/>
          </a:p>
          <a:p>
            <a:r>
              <a:rPr lang="de-DE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Region Leipzig</a:t>
            </a:r>
          </a:p>
          <a:p>
            <a:r>
              <a:rPr lang="de-DE" sz="900" dirty="0"/>
              <a:t>Ansprechpartner: Frau </a:t>
            </a:r>
            <a:r>
              <a:rPr lang="de-DE" sz="900" dirty="0" err="1"/>
              <a:t>Vonderlind</a:t>
            </a:r>
            <a:endParaRPr lang="de-DE" sz="900" dirty="0"/>
          </a:p>
          <a:p>
            <a:r>
              <a:rPr lang="de-DE" sz="900" dirty="0"/>
              <a:t>Tel: </a:t>
            </a:r>
            <a:r>
              <a:rPr lang="de-DE" sz="900" dirty="0" smtClean="0"/>
              <a:t>(0341) 2455730</a:t>
            </a:r>
            <a:endParaRPr lang="de-DE" sz="900" dirty="0"/>
          </a:p>
          <a:p>
            <a:r>
              <a:rPr lang="de-DE" sz="900" dirty="0" smtClean="0"/>
              <a:t>E-Mail</a:t>
            </a:r>
            <a:r>
              <a:rPr lang="de-DE" sz="900" dirty="0"/>
              <a:t>: i.vonderlind@bau-bildung.de</a:t>
            </a:r>
          </a:p>
          <a:p>
            <a:endParaRPr lang="de-DE" sz="420" dirty="0"/>
          </a:p>
          <a:p>
            <a:r>
              <a:rPr lang="de-DE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Region Glauchau</a:t>
            </a:r>
          </a:p>
          <a:p>
            <a:r>
              <a:rPr lang="de-DE" sz="900" dirty="0"/>
              <a:t>Ansprechpartner: Frau Thomas</a:t>
            </a:r>
          </a:p>
          <a:p>
            <a:r>
              <a:rPr lang="de-DE" sz="900" dirty="0"/>
              <a:t>Tel: </a:t>
            </a:r>
            <a:r>
              <a:rPr lang="de-DE" sz="900" dirty="0" smtClean="0"/>
              <a:t>(03763) 500517</a:t>
            </a:r>
            <a:endParaRPr lang="de-DE" sz="900" dirty="0"/>
          </a:p>
          <a:p>
            <a:r>
              <a:rPr lang="de-DE" sz="900" dirty="0" smtClean="0"/>
              <a:t>E-Mail</a:t>
            </a:r>
            <a:r>
              <a:rPr lang="de-DE" sz="900" dirty="0"/>
              <a:t>: </a:t>
            </a:r>
            <a:r>
              <a:rPr lang="de-DE" sz="900" dirty="0" smtClean="0">
                <a:hlinkClick r:id="rId15"/>
              </a:rPr>
              <a:t>r.thomas@bau-bildung.de</a:t>
            </a:r>
            <a:endParaRPr lang="de-DE" sz="900" dirty="0" smtClean="0"/>
          </a:p>
          <a:p>
            <a:endParaRPr lang="de-DE" sz="900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de-DE" sz="1100" b="1" dirty="0" smtClean="0">
                <a:solidFill>
                  <a:srgbClr val="C00000"/>
                </a:solidFill>
              </a:rPr>
              <a:t>„Hilfe </a:t>
            </a:r>
            <a:r>
              <a:rPr lang="de-DE" sz="1100" b="1" dirty="0">
                <a:solidFill>
                  <a:srgbClr val="C00000"/>
                </a:solidFill>
              </a:rPr>
              <a:t>aus einer Hand“ </a:t>
            </a:r>
            <a:endParaRPr lang="de-DE" sz="1100" dirty="0">
              <a:solidFill>
                <a:srgbClr val="C00000"/>
              </a:solidFill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6169446" y="8429527"/>
            <a:ext cx="1714748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>
                <a:solidFill>
                  <a:schemeClr val="accent4">
                    <a:lumMod val="75000"/>
                  </a:schemeClr>
                </a:solidFill>
              </a:rPr>
              <a:t>IB Mitte </a:t>
            </a:r>
            <a:r>
              <a:rPr lang="de-DE" sz="1100" b="1" dirty="0" smtClean="0">
                <a:solidFill>
                  <a:schemeClr val="accent4">
                    <a:lumMod val="75000"/>
                  </a:schemeClr>
                </a:solidFill>
              </a:rPr>
              <a:t>gGmbH</a:t>
            </a:r>
            <a:endParaRPr lang="de-DE" sz="900" dirty="0"/>
          </a:p>
          <a:p>
            <a:r>
              <a:rPr lang="de-DE" sz="900" dirty="0" smtClean="0"/>
              <a:t>Zielregion: </a:t>
            </a:r>
            <a:r>
              <a:rPr lang="de-DE" sz="900" dirty="0"/>
              <a:t>AA-Bezirk Chemnitz</a:t>
            </a:r>
          </a:p>
          <a:p>
            <a:r>
              <a:rPr lang="de-DE" sz="900" dirty="0" smtClean="0"/>
              <a:t>Ansprechpartner: Frau Seidel</a:t>
            </a:r>
          </a:p>
          <a:p>
            <a:r>
              <a:rPr lang="de-DE" sz="900" dirty="0" smtClean="0"/>
              <a:t>Tel. (0371) 3375212</a:t>
            </a:r>
          </a:p>
          <a:p>
            <a:r>
              <a:rPr lang="de-DE" sz="900" dirty="0" smtClean="0"/>
              <a:t>E-Mail: </a:t>
            </a:r>
            <a:r>
              <a:rPr lang="de-DE" sz="900" dirty="0" smtClean="0">
                <a:hlinkClick r:id="rId16"/>
              </a:rPr>
              <a:t>monika.seidel@internationaler-bund.de</a:t>
            </a:r>
            <a:r>
              <a:rPr lang="de-DE" sz="900" dirty="0" smtClean="0"/>
              <a:t> </a:t>
            </a:r>
            <a:endParaRPr lang="de-DE" sz="900" dirty="0"/>
          </a:p>
        </p:txBody>
      </p:sp>
      <p:cxnSp>
        <p:nvCxnSpPr>
          <p:cNvPr id="8" name="Gerade Verbindung mit Pfeil 7"/>
          <p:cNvCxnSpPr/>
          <p:nvPr/>
        </p:nvCxnSpPr>
        <p:spPr>
          <a:xfrm flipV="1">
            <a:off x="2172673" y="3952297"/>
            <a:ext cx="1345066" cy="259725"/>
          </a:xfrm>
          <a:prstGeom prst="straightConnector1">
            <a:avLst/>
          </a:prstGeom>
          <a:ln w="19050">
            <a:solidFill>
              <a:srgbClr val="C0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/>
          <p:nvPr/>
        </p:nvCxnSpPr>
        <p:spPr>
          <a:xfrm flipV="1">
            <a:off x="2091511" y="4164490"/>
            <a:ext cx="2882747" cy="2106516"/>
          </a:xfrm>
          <a:prstGeom prst="straightConnector1">
            <a:avLst/>
          </a:prstGeom>
          <a:ln w="19050">
            <a:solidFill>
              <a:srgbClr val="C0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/>
          <p:cNvCxnSpPr/>
          <p:nvPr/>
        </p:nvCxnSpPr>
        <p:spPr>
          <a:xfrm flipV="1">
            <a:off x="2150585" y="3628788"/>
            <a:ext cx="2132048" cy="1241792"/>
          </a:xfrm>
          <a:prstGeom prst="straightConnector1">
            <a:avLst/>
          </a:prstGeom>
          <a:ln w="19050">
            <a:solidFill>
              <a:schemeClr val="accent4">
                <a:lumMod val="7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/>
          <p:cNvCxnSpPr/>
          <p:nvPr/>
        </p:nvCxnSpPr>
        <p:spPr>
          <a:xfrm flipH="1" flipV="1">
            <a:off x="7176116" y="4473578"/>
            <a:ext cx="1294738" cy="974083"/>
          </a:xfrm>
          <a:prstGeom prst="straightConnector1">
            <a:avLst/>
          </a:prstGeom>
          <a:ln w="19050">
            <a:solidFill>
              <a:srgbClr val="C0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/>
          <p:cNvCxnSpPr/>
          <p:nvPr/>
        </p:nvCxnSpPr>
        <p:spPr>
          <a:xfrm flipH="1" flipV="1">
            <a:off x="3366596" y="7381924"/>
            <a:ext cx="717503" cy="1098500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mit Pfeil 58"/>
          <p:cNvCxnSpPr/>
          <p:nvPr/>
        </p:nvCxnSpPr>
        <p:spPr>
          <a:xfrm flipH="1" flipV="1">
            <a:off x="5022419" y="5687306"/>
            <a:ext cx="1206525" cy="1428304"/>
          </a:xfrm>
          <a:prstGeom prst="straightConnector1">
            <a:avLst/>
          </a:prstGeom>
          <a:ln w="19050">
            <a:solidFill>
              <a:srgbClr val="C0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feld 67"/>
          <p:cNvSpPr txBox="1"/>
          <p:nvPr/>
        </p:nvSpPr>
        <p:spPr>
          <a:xfrm>
            <a:off x="8161743" y="7446844"/>
            <a:ext cx="277687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>
                <a:solidFill>
                  <a:schemeClr val="accent4">
                    <a:lumMod val="75000"/>
                  </a:schemeClr>
                </a:solidFill>
              </a:rPr>
              <a:t>Transfer GmbH &amp; Co. </a:t>
            </a:r>
            <a:r>
              <a:rPr lang="de-DE" sz="1100" b="1" dirty="0" smtClean="0">
                <a:solidFill>
                  <a:schemeClr val="accent4">
                    <a:lumMod val="75000"/>
                  </a:schemeClr>
                </a:solidFill>
              </a:rPr>
              <a:t>KG</a:t>
            </a:r>
            <a:endParaRPr lang="de-DE" sz="1100" b="1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de-DE" sz="900" dirty="0" smtClean="0"/>
              <a:t>Zielregion</a:t>
            </a:r>
            <a:r>
              <a:rPr lang="de-DE" sz="900" dirty="0"/>
              <a:t>: AA-Bezirk Dresden</a:t>
            </a:r>
          </a:p>
          <a:p>
            <a:r>
              <a:rPr lang="de-DE" sz="900" dirty="0" smtClean="0"/>
              <a:t>Ansprechpartner: Herr Besser</a:t>
            </a:r>
          </a:p>
          <a:p>
            <a:r>
              <a:rPr lang="de-DE" sz="900" dirty="0" smtClean="0"/>
              <a:t>Tel. (0351) 4817015</a:t>
            </a:r>
          </a:p>
          <a:p>
            <a:r>
              <a:rPr lang="de-DE" sz="900" dirty="0" smtClean="0"/>
              <a:t>E-Mail: </a:t>
            </a:r>
            <a:r>
              <a:rPr lang="de-DE" sz="900" dirty="0" err="1" smtClean="0">
                <a:hlinkClick r:id="rId17"/>
              </a:rPr>
              <a:t>michael.besser@transfer</a:t>
            </a:r>
            <a:r>
              <a:rPr lang="de-DE" sz="900" dirty="0" smtClean="0">
                <a:hlinkClick r:id="rId17"/>
              </a:rPr>
              <a:t>-</a:t>
            </a:r>
          </a:p>
          <a:p>
            <a:r>
              <a:rPr lang="de-DE" sz="900" dirty="0" smtClean="0">
                <a:hlinkClick r:id="rId17"/>
              </a:rPr>
              <a:t>personalberatung.de</a:t>
            </a:r>
            <a:r>
              <a:rPr lang="de-DE" sz="900" dirty="0" smtClean="0"/>
              <a:t>   </a:t>
            </a:r>
          </a:p>
          <a:p>
            <a:endParaRPr lang="de-DE" sz="900" dirty="0"/>
          </a:p>
          <a:p>
            <a:r>
              <a:rPr lang="de-DE" sz="900" dirty="0" smtClean="0"/>
              <a:t>Zielregion</a:t>
            </a:r>
            <a:r>
              <a:rPr lang="de-DE" sz="900" dirty="0"/>
              <a:t>: Pirna </a:t>
            </a:r>
          </a:p>
          <a:p>
            <a:r>
              <a:rPr lang="de-DE" sz="900" dirty="0" smtClean="0"/>
              <a:t>Ansprechpartner: Herr Besser</a:t>
            </a:r>
          </a:p>
          <a:p>
            <a:r>
              <a:rPr lang="de-DE" sz="900" dirty="0" smtClean="0"/>
              <a:t>Tel. (03501) 4705110</a:t>
            </a:r>
          </a:p>
          <a:p>
            <a:r>
              <a:rPr lang="de-DE" sz="900" dirty="0" smtClean="0"/>
              <a:t>E-Mail: </a:t>
            </a:r>
            <a:r>
              <a:rPr lang="de-DE" sz="900" dirty="0" err="1" smtClean="0">
                <a:hlinkClick r:id="rId17"/>
              </a:rPr>
              <a:t>michael.besser@transfer</a:t>
            </a:r>
            <a:r>
              <a:rPr lang="de-DE" sz="900" dirty="0" smtClean="0">
                <a:hlinkClick r:id="rId17"/>
              </a:rPr>
              <a:t>-</a:t>
            </a:r>
          </a:p>
          <a:p>
            <a:r>
              <a:rPr lang="de-DE" sz="900" dirty="0" smtClean="0">
                <a:hlinkClick r:id="rId17"/>
              </a:rPr>
              <a:t>personalberatung.de</a:t>
            </a:r>
            <a:r>
              <a:rPr lang="de-DE" sz="900" dirty="0" smtClean="0"/>
              <a:t>  </a:t>
            </a:r>
            <a:endParaRPr lang="de-DE" sz="900" dirty="0"/>
          </a:p>
        </p:txBody>
      </p:sp>
      <p:cxnSp>
        <p:nvCxnSpPr>
          <p:cNvPr id="70" name="Gerade Verbindung mit Pfeil 69"/>
          <p:cNvCxnSpPr/>
          <p:nvPr/>
        </p:nvCxnSpPr>
        <p:spPr>
          <a:xfrm flipH="1" flipV="1">
            <a:off x="7086605" y="4409280"/>
            <a:ext cx="1323922" cy="3037564"/>
          </a:xfrm>
          <a:prstGeom prst="straightConnector1">
            <a:avLst/>
          </a:prstGeom>
          <a:ln w="19050">
            <a:solidFill>
              <a:srgbClr val="D2B24D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feld 70"/>
          <p:cNvSpPr txBox="1"/>
          <p:nvPr/>
        </p:nvSpPr>
        <p:spPr>
          <a:xfrm>
            <a:off x="420525" y="2747377"/>
            <a:ext cx="2421179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>
                <a:solidFill>
                  <a:schemeClr val="accent4">
                    <a:lumMod val="75000"/>
                  </a:schemeClr>
                </a:solidFill>
              </a:rPr>
              <a:t>SBH-Südost GmbH</a:t>
            </a:r>
          </a:p>
          <a:p>
            <a:r>
              <a:rPr lang="de-DE" sz="900" dirty="0"/>
              <a:t>Zielregion: Leipzig </a:t>
            </a:r>
          </a:p>
          <a:p>
            <a:r>
              <a:rPr lang="de-DE" sz="900" dirty="0" smtClean="0"/>
              <a:t>Ansprechpartner: Frau </a:t>
            </a:r>
            <a:r>
              <a:rPr lang="de-DE" sz="900" dirty="0" err="1" smtClean="0"/>
              <a:t>Hädicke</a:t>
            </a:r>
            <a:r>
              <a:rPr lang="de-DE" sz="900" dirty="0" smtClean="0"/>
              <a:t> / Herr Lorenz</a:t>
            </a:r>
          </a:p>
          <a:p>
            <a:r>
              <a:rPr lang="de-DE" sz="900" dirty="0" smtClean="0"/>
              <a:t>Tel: (0341) 336110</a:t>
            </a:r>
          </a:p>
          <a:p>
            <a:r>
              <a:rPr lang="de-DE" sz="900" dirty="0" smtClean="0"/>
              <a:t>E-Mail: </a:t>
            </a:r>
            <a:r>
              <a:rPr lang="de-DE" sz="900" dirty="0" smtClean="0">
                <a:hlinkClick r:id="rId18"/>
              </a:rPr>
              <a:t>leipzig@sbh-suedost.de</a:t>
            </a:r>
            <a:r>
              <a:rPr lang="de-DE" sz="900" dirty="0" smtClean="0"/>
              <a:t> </a:t>
            </a:r>
          </a:p>
        </p:txBody>
      </p:sp>
      <p:cxnSp>
        <p:nvCxnSpPr>
          <p:cNvPr id="73" name="Gerade Verbindung mit Pfeil 72"/>
          <p:cNvCxnSpPr/>
          <p:nvPr/>
        </p:nvCxnSpPr>
        <p:spPr>
          <a:xfrm>
            <a:off x="1968759" y="2995127"/>
            <a:ext cx="1417487" cy="250379"/>
          </a:xfrm>
          <a:prstGeom prst="straightConnector1">
            <a:avLst/>
          </a:prstGeom>
          <a:ln w="19050">
            <a:solidFill>
              <a:srgbClr val="D2B24D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Gerade Verbindung mit Pfeil 84"/>
          <p:cNvCxnSpPr/>
          <p:nvPr/>
        </p:nvCxnSpPr>
        <p:spPr>
          <a:xfrm flipH="1" flipV="1">
            <a:off x="3670301" y="3209672"/>
            <a:ext cx="6832608" cy="806280"/>
          </a:xfrm>
          <a:prstGeom prst="straightConnector1">
            <a:avLst/>
          </a:prstGeom>
          <a:ln w="19050">
            <a:solidFill>
              <a:srgbClr val="C0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Gerade Verbindung mit Pfeil 86"/>
          <p:cNvCxnSpPr/>
          <p:nvPr/>
        </p:nvCxnSpPr>
        <p:spPr>
          <a:xfrm flipH="1">
            <a:off x="4060511" y="4074397"/>
            <a:ext cx="6369965" cy="1205342"/>
          </a:xfrm>
          <a:prstGeom prst="straightConnector1">
            <a:avLst/>
          </a:prstGeom>
          <a:ln w="19050">
            <a:solidFill>
              <a:srgbClr val="C0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feld 88"/>
          <p:cNvSpPr txBox="1"/>
          <p:nvPr/>
        </p:nvSpPr>
        <p:spPr>
          <a:xfrm>
            <a:off x="2172673" y="8521635"/>
            <a:ext cx="18702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>
                <a:solidFill>
                  <a:schemeClr val="accent4">
                    <a:lumMod val="75000"/>
                  </a:schemeClr>
                </a:solidFill>
              </a:rPr>
              <a:t>Transfer GmbH &amp; Co. KG</a:t>
            </a:r>
          </a:p>
          <a:p>
            <a:r>
              <a:rPr lang="de-DE" sz="900" dirty="0" smtClean="0"/>
              <a:t>Zielregion</a:t>
            </a:r>
            <a:r>
              <a:rPr lang="de-DE" sz="900" dirty="0"/>
              <a:t>: </a:t>
            </a:r>
            <a:r>
              <a:rPr lang="de-DE" sz="900" dirty="0" smtClean="0"/>
              <a:t>Plauen</a:t>
            </a:r>
          </a:p>
          <a:p>
            <a:r>
              <a:rPr lang="de-DE" sz="900" dirty="0" smtClean="0"/>
              <a:t>Ansprechpartner: Frau Sandig</a:t>
            </a:r>
          </a:p>
          <a:p>
            <a:r>
              <a:rPr lang="de-DE" sz="900" dirty="0" smtClean="0"/>
              <a:t>Tel. (03741) 5959 837</a:t>
            </a:r>
          </a:p>
          <a:p>
            <a:r>
              <a:rPr lang="de-DE" sz="900" dirty="0" smtClean="0"/>
              <a:t>E-Mail: </a:t>
            </a:r>
            <a:r>
              <a:rPr lang="de-DE" sz="900" dirty="0" smtClean="0">
                <a:hlinkClick r:id="rId19"/>
              </a:rPr>
              <a:t>manja.sandig@transfer-personalberatung.de</a:t>
            </a:r>
            <a:r>
              <a:rPr lang="de-DE" sz="900" dirty="0" smtClean="0"/>
              <a:t> </a:t>
            </a:r>
            <a:endParaRPr lang="de-DE" sz="900" dirty="0"/>
          </a:p>
        </p:txBody>
      </p:sp>
      <p:cxnSp>
        <p:nvCxnSpPr>
          <p:cNvPr id="92" name="Gerade Verbindung mit Pfeil 91"/>
          <p:cNvCxnSpPr/>
          <p:nvPr/>
        </p:nvCxnSpPr>
        <p:spPr>
          <a:xfrm flipH="1" flipV="1">
            <a:off x="7235779" y="4964608"/>
            <a:ext cx="1031143" cy="3413198"/>
          </a:xfrm>
          <a:prstGeom prst="straightConnector1">
            <a:avLst/>
          </a:prstGeom>
          <a:ln w="19050">
            <a:solidFill>
              <a:srgbClr val="D2B24D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Gerade Verbindung mit Pfeil 96"/>
          <p:cNvCxnSpPr/>
          <p:nvPr/>
        </p:nvCxnSpPr>
        <p:spPr>
          <a:xfrm flipV="1">
            <a:off x="2565918" y="6993796"/>
            <a:ext cx="588880" cy="1405034"/>
          </a:xfrm>
          <a:prstGeom prst="straightConnector1">
            <a:avLst/>
          </a:prstGeom>
          <a:ln w="19050">
            <a:solidFill>
              <a:srgbClr val="D2B24D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/>
          <p:cNvCxnSpPr/>
          <p:nvPr/>
        </p:nvCxnSpPr>
        <p:spPr>
          <a:xfrm>
            <a:off x="2304230" y="2173186"/>
            <a:ext cx="1109711" cy="128546"/>
          </a:xfrm>
          <a:prstGeom prst="straightConnector1">
            <a:avLst/>
          </a:prstGeom>
          <a:ln w="19050">
            <a:solidFill>
              <a:srgbClr val="C0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feld 122"/>
          <p:cNvSpPr txBox="1"/>
          <p:nvPr/>
        </p:nvSpPr>
        <p:spPr>
          <a:xfrm>
            <a:off x="6136740" y="1890456"/>
            <a:ext cx="219807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>
                <a:solidFill>
                  <a:schemeClr val="accent4">
                    <a:lumMod val="75000"/>
                  </a:schemeClr>
                </a:solidFill>
              </a:rPr>
              <a:t>Qualifizierungszentrum Region </a:t>
            </a:r>
          </a:p>
          <a:p>
            <a:r>
              <a:rPr lang="de-DE" sz="1100" b="1" dirty="0">
                <a:solidFill>
                  <a:schemeClr val="accent4">
                    <a:lumMod val="75000"/>
                  </a:schemeClr>
                </a:solidFill>
              </a:rPr>
              <a:t>Riesa GmbH</a:t>
            </a:r>
          </a:p>
          <a:p>
            <a:r>
              <a:rPr lang="de-DE" sz="900" dirty="0" smtClean="0"/>
              <a:t>Zielregion</a:t>
            </a:r>
            <a:r>
              <a:rPr lang="de-DE" sz="900" dirty="0"/>
              <a:t>: </a:t>
            </a:r>
            <a:r>
              <a:rPr lang="de-DE" sz="900" dirty="0" smtClean="0"/>
              <a:t>Riesa</a:t>
            </a:r>
          </a:p>
          <a:p>
            <a:r>
              <a:rPr lang="de-DE" sz="900" dirty="0" smtClean="0"/>
              <a:t>Ansprechpartner: Frau Stenzel</a:t>
            </a:r>
          </a:p>
          <a:p>
            <a:r>
              <a:rPr lang="de-DE" sz="900" dirty="0" smtClean="0"/>
              <a:t>Tel. (03525) 749 371 </a:t>
            </a:r>
          </a:p>
          <a:p>
            <a:r>
              <a:rPr lang="de-DE" sz="900" dirty="0" smtClean="0"/>
              <a:t>E-Mail: </a:t>
            </a:r>
            <a:r>
              <a:rPr lang="de-DE" sz="900" dirty="0" smtClean="0">
                <a:hlinkClick r:id="rId20"/>
              </a:rPr>
              <a:t>stenzel@qz-riesa.de</a:t>
            </a:r>
            <a:r>
              <a:rPr lang="de-DE" sz="900" dirty="0" smtClean="0"/>
              <a:t> </a:t>
            </a:r>
            <a:endParaRPr lang="de-DE" sz="900" dirty="0"/>
          </a:p>
        </p:txBody>
      </p:sp>
      <p:cxnSp>
        <p:nvCxnSpPr>
          <p:cNvPr id="145" name="Gerade Verbindung mit Pfeil 144"/>
          <p:cNvCxnSpPr/>
          <p:nvPr/>
        </p:nvCxnSpPr>
        <p:spPr>
          <a:xfrm flipH="1">
            <a:off x="5772204" y="2616741"/>
            <a:ext cx="364536" cy="530772"/>
          </a:xfrm>
          <a:prstGeom prst="straightConnector1">
            <a:avLst/>
          </a:prstGeom>
          <a:ln w="19050">
            <a:solidFill>
              <a:srgbClr val="D2B24D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Textfeld 147"/>
          <p:cNvSpPr txBox="1"/>
          <p:nvPr/>
        </p:nvSpPr>
        <p:spPr>
          <a:xfrm>
            <a:off x="6182092" y="6185215"/>
            <a:ext cx="2200442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>
                <a:solidFill>
                  <a:schemeClr val="accent4">
                    <a:lumMod val="75000"/>
                  </a:schemeClr>
                </a:solidFill>
              </a:rPr>
              <a:t>FAW gGmbH</a:t>
            </a:r>
          </a:p>
          <a:p>
            <a:r>
              <a:rPr lang="de-DE" sz="900" dirty="0" smtClean="0"/>
              <a:t>Zielregion: Mittelsachsen </a:t>
            </a:r>
          </a:p>
          <a:p>
            <a:r>
              <a:rPr lang="de-DE" sz="900" dirty="0" smtClean="0"/>
              <a:t>Ansprechpartner: Frau Müller</a:t>
            </a:r>
          </a:p>
          <a:p>
            <a:r>
              <a:rPr lang="de-DE" sz="900" dirty="0" smtClean="0"/>
              <a:t>Tel. (0371) 335143 35</a:t>
            </a:r>
          </a:p>
          <a:p>
            <a:r>
              <a:rPr lang="de-DE" sz="900" dirty="0" smtClean="0"/>
              <a:t>E-Mail: </a:t>
            </a:r>
            <a:r>
              <a:rPr lang="de-DE" sz="900" dirty="0" smtClean="0">
                <a:hlinkClick r:id="rId21"/>
              </a:rPr>
              <a:t>sophie.mueller@faw.de</a:t>
            </a:r>
            <a:r>
              <a:rPr lang="de-DE" sz="900" dirty="0" smtClean="0"/>
              <a:t> </a:t>
            </a:r>
            <a:endParaRPr lang="de-DE" sz="900" dirty="0"/>
          </a:p>
        </p:txBody>
      </p:sp>
      <p:cxnSp>
        <p:nvCxnSpPr>
          <p:cNvPr id="153" name="Gerade Verbindung mit Pfeil 152"/>
          <p:cNvCxnSpPr/>
          <p:nvPr/>
        </p:nvCxnSpPr>
        <p:spPr>
          <a:xfrm flipH="1" flipV="1">
            <a:off x="5954472" y="5131602"/>
            <a:ext cx="791326" cy="1053613"/>
          </a:xfrm>
          <a:prstGeom prst="straightConnector1">
            <a:avLst/>
          </a:prstGeom>
          <a:ln w="19050">
            <a:solidFill>
              <a:srgbClr val="D2B24D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Textfeld 153"/>
          <p:cNvSpPr txBox="1"/>
          <p:nvPr/>
        </p:nvSpPr>
        <p:spPr>
          <a:xfrm>
            <a:off x="245995" y="8221411"/>
            <a:ext cx="19266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 smtClean="0">
                <a:solidFill>
                  <a:schemeClr val="accent4">
                    <a:lumMod val="75000"/>
                  </a:schemeClr>
                </a:solidFill>
              </a:rPr>
              <a:t>sowie </a:t>
            </a:r>
            <a:r>
              <a:rPr lang="de-DE" sz="1100" b="1" dirty="0" err="1" smtClean="0">
                <a:solidFill>
                  <a:schemeClr val="accent4">
                    <a:lumMod val="75000"/>
                  </a:schemeClr>
                </a:solidFill>
              </a:rPr>
              <a:t>AsA</a:t>
            </a:r>
            <a:r>
              <a:rPr lang="de-DE" sz="1100" b="1" dirty="0" smtClean="0">
                <a:solidFill>
                  <a:schemeClr val="accent4">
                    <a:lumMod val="75000"/>
                  </a:schemeClr>
                </a:solidFill>
              </a:rPr>
              <a:t> nach § 130 SGB III</a:t>
            </a:r>
            <a:endParaRPr lang="de-DE" sz="1100" b="1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de-DE" sz="900" dirty="0" smtClean="0"/>
              <a:t>Zielregion</a:t>
            </a:r>
            <a:r>
              <a:rPr lang="de-DE" sz="900" dirty="0"/>
              <a:t>: AA-Bezirk </a:t>
            </a:r>
            <a:r>
              <a:rPr lang="de-DE" sz="900" dirty="0" smtClean="0"/>
              <a:t>Zwickau</a:t>
            </a:r>
            <a:endParaRPr lang="de-DE" sz="900" dirty="0"/>
          </a:p>
        </p:txBody>
      </p:sp>
      <p:cxnSp>
        <p:nvCxnSpPr>
          <p:cNvPr id="5" name="Gerade Verbindung mit Pfeil 4"/>
          <p:cNvCxnSpPr/>
          <p:nvPr/>
        </p:nvCxnSpPr>
        <p:spPr>
          <a:xfrm flipH="1" flipV="1">
            <a:off x="4982538" y="5642156"/>
            <a:ext cx="1367597" cy="2787371"/>
          </a:xfrm>
          <a:prstGeom prst="straightConnector1">
            <a:avLst/>
          </a:prstGeom>
          <a:ln w="19050">
            <a:solidFill>
              <a:srgbClr val="D2B24D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/>
          <p:nvPr/>
        </p:nvCxnSpPr>
        <p:spPr>
          <a:xfrm flipV="1">
            <a:off x="2150585" y="6044374"/>
            <a:ext cx="1519716" cy="2142472"/>
          </a:xfrm>
          <a:prstGeom prst="straightConnector1">
            <a:avLst/>
          </a:prstGeom>
          <a:ln w="19050">
            <a:solidFill>
              <a:srgbClr val="D2B24D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>
            <a:off x="1968759" y="2508052"/>
            <a:ext cx="1564064" cy="676922"/>
          </a:xfrm>
          <a:prstGeom prst="straightConnector1">
            <a:avLst/>
          </a:prstGeom>
          <a:ln w="19050">
            <a:solidFill>
              <a:srgbClr val="C0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/>
          <p:cNvCxnSpPr/>
          <p:nvPr/>
        </p:nvCxnSpPr>
        <p:spPr>
          <a:xfrm flipH="1" flipV="1">
            <a:off x="8782796" y="3989074"/>
            <a:ext cx="1682522" cy="58787"/>
          </a:xfrm>
          <a:prstGeom prst="straightConnector1">
            <a:avLst/>
          </a:prstGeom>
          <a:ln w="19050">
            <a:solidFill>
              <a:srgbClr val="C0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mit Pfeil 25"/>
          <p:cNvCxnSpPr/>
          <p:nvPr/>
        </p:nvCxnSpPr>
        <p:spPr>
          <a:xfrm flipH="1">
            <a:off x="7374508" y="4038310"/>
            <a:ext cx="3107900" cy="347425"/>
          </a:xfrm>
          <a:prstGeom prst="straightConnector1">
            <a:avLst/>
          </a:prstGeom>
          <a:ln w="19050">
            <a:solidFill>
              <a:srgbClr val="C0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Gerade Verbindung mit Pfeil 83"/>
          <p:cNvCxnSpPr/>
          <p:nvPr/>
        </p:nvCxnSpPr>
        <p:spPr>
          <a:xfrm>
            <a:off x="2649894" y="1726910"/>
            <a:ext cx="1528567" cy="1458064"/>
          </a:xfrm>
          <a:prstGeom prst="straightConnector1">
            <a:avLst/>
          </a:prstGeom>
          <a:ln w="19050">
            <a:solidFill>
              <a:srgbClr val="D2B24D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feld 48"/>
          <p:cNvSpPr txBox="1"/>
          <p:nvPr/>
        </p:nvSpPr>
        <p:spPr>
          <a:xfrm>
            <a:off x="10610887" y="5810361"/>
            <a:ext cx="203025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>
                <a:solidFill>
                  <a:schemeClr val="accent4">
                    <a:lumMod val="75000"/>
                  </a:schemeClr>
                </a:solidFill>
              </a:rPr>
              <a:t>FAW </a:t>
            </a:r>
            <a:r>
              <a:rPr lang="de-DE" sz="1100" b="1" dirty="0" smtClean="0">
                <a:solidFill>
                  <a:schemeClr val="accent4">
                    <a:lumMod val="75000"/>
                  </a:schemeClr>
                </a:solidFill>
              </a:rPr>
              <a:t>gGmbH – Akademie Bautzen</a:t>
            </a:r>
            <a:endParaRPr lang="de-DE" sz="1100" b="1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de-DE" sz="900" dirty="0" smtClean="0"/>
              <a:t>Zielregion</a:t>
            </a:r>
            <a:r>
              <a:rPr lang="de-DE" sz="900" dirty="0"/>
              <a:t>: </a:t>
            </a:r>
            <a:r>
              <a:rPr lang="de-DE" sz="900" dirty="0" smtClean="0"/>
              <a:t>Görlitz</a:t>
            </a:r>
            <a:endParaRPr lang="de-DE" sz="900" dirty="0"/>
          </a:p>
          <a:p>
            <a:r>
              <a:rPr lang="de-DE" sz="900" dirty="0" smtClean="0"/>
              <a:t>Ansprechpartner: Frau </a:t>
            </a:r>
            <a:r>
              <a:rPr lang="de-DE" sz="900" dirty="0" err="1" smtClean="0"/>
              <a:t>Kutschick</a:t>
            </a:r>
            <a:endParaRPr lang="de-DE" sz="900" dirty="0" smtClean="0"/>
          </a:p>
          <a:p>
            <a:r>
              <a:rPr lang="de-DE" sz="900" dirty="0" smtClean="0"/>
              <a:t>Tel. (03591) 607960</a:t>
            </a:r>
          </a:p>
          <a:p>
            <a:r>
              <a:rPr lang="de-DE" sz="900" dirty="0" smtClean="0"/>
              <a:t>E-Mail: </a:t>
            </a:r>
            <a:r>
              <a:rPr lang="de-DE" sz="900" dirty="0" smtClean="0">
                <a:hlinkClick r:id="rId22"/>
              </a:rPr>
              <a:t>bautzen@faw.de</a:t>
            </a:r>
            <a:r>
              <a:rPr lang="de-DE" sz="900" dirty="0" smtClean="0"/>
              <a:t> </a:t>
            </a:r>
          </a:p>
        </p:txBody>
      </p:sp>
      <p:sp>
        <p:nvSpPr>
          <p:cNvPr id="51" name="Textfeld 50"/>
          <p:cNvSpPr txBox="1"/>
          <p:nvPr/>
        </p:nvSpPr>
        <p:spPr>
          <a:xfrm>
            <a:off x="2788072" y="647234"/>
            <a:ext cx="2509651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 smtClean="0">
                <a:solidFill>
                  <a:schemeClr val="accent4">
                    <a:lumMod val="75000"/>
                  </a:schemeClr>
                </a:solidFill>
              </a:rPr>
              <a:t>Bildungs- und Sozialwerk </a:t>
            </a:r>
          </a:p>
          <a:p>
            <a:r>
              <a:rPr lang="de-DE" sz="1100" b="1" dirty="0" smtClean="0">
                <a:solidFill>
                  <a:schemeClr val="accent4">
                    <a:lumMod val="75000"/>
                  </a:schemeClr>
                </a:solidFill>
              </a:rPr>
              <a:t>Muldental e. V.</a:t>
            </a:r>
            <a:endParaRPr lang="de-DE" sz="900" dirty="0"/>
          </a:p>
          <a:p>
            <a:r>
              <a:rPr lang="de-DE" sz="900" dirty="0"/>
              <a:t>Zielregion: </a:t>
            </a:r>
            <a:r>
              <a:rPr lang="de-DE" sz="900" dirty="0" smtClean="0"/>
              <a:t>Grimma, Wurzen, Borna</a:t>
            </a:r>
          </a:p>
          <a:p>
            <a:r>
              <a:rPr lang="de-DE" sz="900" dirty="0" smtClean="0"/>
              <a:t>Ansprechpartner: Frau Michael</a:t>
            </a:r>
          </a:p>
          <a:p>
            <a:r>
              <a:rPr lang="de-DE" sz="900" dirty="0" smtClean="0"/>
              <a:t>Tel. (03437) 70751 63</a:t>
            </a:r>
          </a:p>
          <a:p>
            <a:r>
              <a:rPr lang="de-DE" sz="900" dirty="0" smtClean="0"/>
              <a:t>E-Mail: </a:t>
            </a:r>
            <a:r>
              <a:rPr lang="de-DE" sz="900" dirty="0" smtClean="0">
                <a:hlinkClick r:id="rId23"/>
              </a:rPr>
              <a:t>alexandra.michael@bsw-muldental.de</a:t>
            </a:r>
            <a:r>
              <a:rPr lang="de-DE" sz="900" dirty="0" smtClean="0"/>
              <a:t> </a:t>
            </a:r>
            <a:endParaRPr lang="de-DE" sz="900" dirty="0"/>
          </a:p>
        </p:txBody>
      </p:sp>
      <p:sp>
        <p:nvSpPr>
          <p:cNvPr id="53" name="Textfeld 52"/>
          <p:cNvSpPr txBox="1"/>
          <p:nvPr/>
        </p:nvSpPr>
        <p:spPr>
          <a:xfrm>
            <a:off x="5271798" y="634303"/>
            <a:ext cx="3387010" cy="1369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 smtClean="0">
                <a:solidFill>
                  <a:schemeClr val="accent4">
                    <a:lumMod val="75000"/>
                  </a:schemeClr>
                </a:solidFill>
              </a:rPr>
              <a:t>ASG Anerkannte Schulgesellschaft Sachsen mbH</a:t>
            </a:r>
            <a:endParaRPr lang="de-DE" sz="1100" b="1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de-DE" sz="900" dirty="0" smtClean="0"/>
              <a:t>Zielregion Oschatz: Ansprechpartner Frau Dittmann </a:t>
            </a:r>
          </a:p>
          <a:p>
            <a:r>
              <a:rPr lang="de-DE" sz="900" dirty="0" smtClean="0"/>
              <a:t>Tel. </a:t>
            </a:r>
            <a:r>
              <a:rPr lang="de-DE" sz="900" dirty="0"/>
              <a:t>(</a:t>
            </a:r>
            <a:r>
              <a:rPr lang="de-DE" sz="900" dirty="0" smtClean="0"/>
              <a:t>03435) 621216, E-Mail: </a:t>
            </a:r>
            <a:r>
              <a:rPr lang="de-DE" sz="900" dirty="0" smtClean="0">
                <a:hlinkClick r:id="rId24"/>
              </a:rPr>
              <a:t>dittmann.s@gesa-ag.de</a:t>
            </a:r>
            <a:r>
              <a:rPr lang="de-DE" sz="900" dirty="0" smtClean="0"/>
              <a:t> </a:t>
            </a:r>
            <a:endParaRPr lang="de-DE" sz="900" dirty="0"/>
          </a:p>
          <a:p>
            <a:r>
              <a:rPr lang="de-DE" sz="900" dirty="0" smtClean="0"/>
              <a:t>Zielregion Torgau: Ansprechpartner Herr Wamser</a:t>
            </a:r>
          </a:p>
          <a:p>
            <a:r>
              <a:rPr lang="de-DE" sz="900" dirty="0" smtClean="0"/>
              <a:t>Tel. (03421) 73888813, E-Mail: </a:t>
            </a:r>
            <a:r>
              <a:rPr lang="de-DE" sz="900" dirty="0" smtClean="0">
                <a:hlinkClick r:id="rId25"/>
              </a:rPr>
              <a:t>wamser.r@gesa-ag.de</a:t>
            </a:r>
            <a:r>
              <a:rPr lang="de-DE" sz="900" dirty="0" smtClean="0"/>
              <a:t> </a:t>
            </a:r>
          </a:p>
          <a:p>
            <a:r>
              <a:rPr lang="de-DE" sz="900" dirty="0" smtClean="0"/>
              <a:t>Zielregion Eilenburg: Ansprechpartner Herr Wamser </a:t>
            </a:r>
          </a:p>
          <a:p>
            <a:r>
              <a:rPr lang="de-DE" sz="900" dirty="0" smtClean="0"/>
              <a:t>Tel. (03423) 7589984, E-Mail: </a:t>
            </a:r>
            <a:r>
              <a:rPr lang="de-DE" sz="900" dirty="0" smtClean="0">
                <a:hlinkClick r:id="rId25"/>
              </a:rPr>
              <a:t>wamser.r@gesa-ag.de</a:t>
            </a:r>
            <a:r>
              <a:rPr lang="de-DE" sz="900" dirty="0" smtClean="0"/>
              <a:t> </a:t>
            </a:r>
          </a:p>
          <a:p>
            <a:r>
              <a:rPr lang="de-DE" sz="900" dirty="0" smtClean="0"/>
              <a:t>Zielregion Delitzsch: Ansprechpartner Herr Schönberg </a:t>
            </a:r>
          </a:p>
          <a:p>
            <a:r>
              <a:rPr lang="de-DE" sz="900" dirty="0" smtClean="0"/>
              <a:t>Tel. (034202) 350996, E-Mail: </a:t>
            </a:r>
            <a:r>
              <a:rPr lang="de-DE" sz="900" dirty="0" smtClean="0">
                <a:hlinkClick r:id="rId26"/>
              </a:rPr>
              <a:t>schoenberg.r@gesa-ag.de</a:t>
            </a:r>
            <a:r>
              <a:rPr lang="de-DE" sz="900" dirty="0" smtClean="0"/>
              <a:t> </a:t>
            </a:r>
            <a:endParaRPr lang="de-DE" sz="900" dirty="0"/>
          </a:p>
        </p:txBody>
      </p:sp>
      <p:cxnSp>
        <p:nvCxnSpPr>
          <p:cNvPr id="56" name="Gerade Verbindung mit Pfeil 55"/>
          <p:cNvCxnSpPr>
            <a:stCxn id="51" idx="2"/>
          </p:cNvCxnSpPr>
          <p:nvPr/>
        </p:nvCxnSpPr>
        <p:spPr>
          <a:xfrm>
            <a:off x="4042898" y="1632119"/>
            <a:ext cx="1114514" cy="1490372"/>
          </a:xfrm>
          <a:prstGeom prst="straightConnector1">
            <a:avLst/>
          </a:prstGeom>
          <a:ln w="19050">
            <a:solidFill>
              <a:srgbClr val="D2B24D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/>
          <p:cNvCxnSpPr/>
          <p:nvPr/>
        </p:nvCxnSpPr>
        <p:spPr>
          <a:xfrm flipV="1">
            <a:off x="5253840" y="1930173"/>
            <a:ext cx="316536" cy="1155758"/>
          </a:xfrm>
          <a:prstGeom prst="line">
            <a:avLst/>
          </a:prstGeom>
          <a:ln w="19050">
            <a:solidFill>
              <a:srgbClr val="D2B24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feld 53"/>
          <p:cNvSpPr txBox="1"/>
          <p:nvPr/>
        </p:nvSpPr>
        <p:spPr>
          <a:xfrm>
            <a:off x="3896203" y="7371238"/>
            <a:ext cx="2200442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>
                <a:solidFill>
                  <a:schemeClr val="accent4">
                    <a:lumMod val="75000"/>
                  </a:schemeClr>
                </a:solidFill>
              </a:rPr>
              <a:t>FAW gGmbH</a:t>
            </a:r>
          </a:p>
          <a:p>
            <a:r>
              <a:rPr lang="de-DE" sz="900" dirty="0" smtClean="0"/>
              <a:t>Zielregion: Erzgebirgskreis</a:t>
            </a:r>
          </a:p>
          <a:p>
            <a:r>
              <a:rPr lang="de-DE" sz="900" dirty="0" smtClean="0"/>
              <a:t>Ansprechpartner: Frau Kästner</a:t>
            </a:r>
          </a:p>
          <a:p>
            <a:r>
              <a:rPr lang="de-DE" sz="900" dirty="0" smtClean="0"/>
              <a:t>Tel. (0371) 335143 31</a:t>
            </a:r>
          </a:p>
          <a:p>
            <a:r>
              <a:rPr lang="de-DE" sz="900" dirty="0" smtClean="0"/>
              <a:t>E-Mail: </a:t>
            </a:r>
            <a:r>
              <a:rPr lang="de-DE" sz="900" dirty="0" smtClean="0">
                <a:hlinkClick r:id="rId27"/>
              </a:rPr>
              <a:t>claudia.kaestner@faw.de</a:t>
            </a:r>
            <a:r>
              <a:rPr lang="de-DE" sz="900" dirty="0" smtClean="0"/>
              <a:t> </a:t>
            </a:r>
            <a:endParaRPr lang="de-DE" sz="900" dirty="0"/>
          </a:p>
        </p:txBody>
      </p:sp>
      <p:cxnSp>
        <p:nvCxnSpPr>
          <p:cNvPr id="55" name="Gerade Verbindung mit Pfeil 54"/>
          <p:cNvCxnSpPr/>
          <p:nvPr/>
        </p:nvCxnSpPr>
        <p:spPr>
          <a:xfrm flipV="1">
            <a:off x="4402774" y="6671207"/>
            <a:ext cx="38768" cy="663894"/>
          </a:xfrm>
          <a:prstGeom prst="straightConnector1">
            <a:avLst/>
          </a:prstGeom>
          <a:ln w="19050">
            <a:solidFill>
              <a:srgbClr val="D2B24D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 Verbindung mit Pfeil 56"/>
          <p:cNvCxnSpPr/>
          <p:nvPr/>
        </p:nvCxnSpPr>
        <p:spPr>
          <a:xfrm flipH="1" flipV="1">
            <a:off x="9714668" y="4230023"/>
            <a:ext cx="994553" cy="1565462"/>
          </a:xfrm>
          <a:prstGeom prst="straightConnector1">
            <a:avLst/>
          </a:prstGeom>
          <a:ln w="19050">
            <a:solidFill>
              <a:srgbClr val="D2B24D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feld 51"/>
          <p:cNvSpPr txBox="1"/>
          <p:nvPr/>
        </p:nvSpPr>
        <p:spPr>
          <a:xfrm>
            <a:off x="8235976" y="6284751"/>
            <a:ext cx="25105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 smtClean="0">
                <a:solidFill>
                  <a:schemeClr val="accent4">
                    <a:lumMod val="75000"/>
                  </a:schemeClr>
                </a:solidFill>
              </a:rPr>
              <a:t>IB gGmbH</a:t>
            </a:r>
            <a:endParaRPr lang="de-DE" sz="900" dirty="0"/>
          </a:p>
          <a:p>
            <a:r>
              <a:rPr lang="de-DE" sz="900" dirty="0" smtClean="0"/>
              <a:t>Zielregion: AA-Bezirk Dresden</a:t>
            </a:r>
            <a:endParaRPr lang="de-DE" sz="900" dirty="0"/>
          </a:p>
          <a:p>
            <a:r>
              <a:rPr lang="de-DE" sz="900" dirty="0" smtClean="0"/>
              <a:t>Ansprechpartner: Herr Nitschke</a:t>
            </a:r>
          </a:p>
          <a:p>
            <a:r>
              <a:rPr lang="de-DE" sz="900" dirty="0" smtClean="0"/>
              <a:t>Tel. (0351) 21523910</a:t>
            </a:r>
          </a:p>
          <a:p>
            <a:r>
              <a:rPr lang="de-DE" sz="900" dirty="0" smtClean="0"/>
              <a:t>E-Mail: </a:t>
            </a:r>
            <a:r>
              <a:rPr lang="de-DE" sz="900" dirty="0" smtClean="0">
                <a:hlinkClick r:id="rId28"/>
              </a:rPr>
              <a:t>roberto.nitschke@internationaler-bund.de</a:t>
            </a:r>
            <a:r>
              <a:rPr lang="de-DE" sz="900" dirty="0"/>
              <a:t> </a:t>
            </a:r>
          </a:p>
        </p:txBody>
      </p:sp>
      <p:sp>
        <p:nvSpPr>
          <p:cNvPr id="60" name="Textfeld 59"/>
          <p:cNvSpPr txBox="1"/>
          <p:nvPr/>
        </p:nvSpPr>
        <p:spPr>
          <a:xfrm>
            <a:off x="235804" y="4870580"/>
            <a:ext cx="2421179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 smtClean="0">
                <a:solidFill>
                  <a:schemeClr val="accent4">
                    <a:lumMod val="75000"/>
                  </a:schemeClr>
                </a:solidFill>
              </a:rPr>
              <a:t>Verein für Motivation, Kommunikation und berufliche Bildung e. V.</a:t>
            </a:r>
            <a:endParaRPr lang="de-DE" sz="1100" b="1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de-DE" sz="900" dirty="0"/>
              <a:t>Zielregion: Leipzig </a:t>
            </a:r>
          </a:p>
          <a:p>
            <a:r>
              <a:rPr lang="de-DE" sz="900" dirty="0" smtClean="0"/>
              <a:t>Ansprechpartner:  Frau </a:t>
            </a:r>
            <a:r>
              <a:rPr lang="de-DE" sz="900" dirty="0" err="1" smtClean="0"/>
              <a:t>Gaubig</a:t>
            </a:r>
            <a:endParaRPr lang="de-DE" sz="900" dirty="0" smtClean="0"/>
          </a:p>
          <a:p>
            <a:r>
              <a:rPr lang="de-DE" sz="900" dirty="0" smtClean="0"/>
              <a:t>Tel. (0341) 652230</a:t>
            </a:r>
          </a:p>
          <a:p>
            <a:r>
              <a:rPr lang="de-DE" sz="900" dirty="0" smtClean="0"/>
              <a:t>E-Mail: </a:t>
            </a:r>
            <a:r>
              <a:rPr lang="de-DE" sz="900" dirty="0" smtClean="0">
                <a:hlinkClick r:id="rId18"/>
              </a:rPr>
              <a:t>leipzig@vmkb.de</a:t>
            </a:r>
            <a:r>
              <a:rPr lang="de-DE" sz="900" dirty="0" smtClean="0"/>
              <a:t> </a:t>
            </a:r>
          </a:p>
        </p:txBody>
      </p:sp>
      <p:sp>
        <p:nvSpPr>
          <p:cNvPr id="61" name="Textfeld 60"/>
          <p:cNvSpPr txBox="1"/>
          <p:nvPr/>
        </p:nvSpPr>
        <p:spPr>
          <a:xfrm>
            <a:off x="10024267" y="7074529"/>
            <a:ext cx="2164470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 smtClean="0">
                <a:solidFill>
                  <a:schemeClr val="accent4">
                    <a:lumMod val="75000"/>
                  </a:schemeClr>
                </a:solidFill>
              </a:rPr>
              <a:t>WAD Bildungsakademie GmbH</a:t>
            </a:r>
            <a:endParaRPr lang="de-DE" sz="900" dirty="0"/>
          </a:p>
          <a:p>
            <a:r>
              <a:rPr lang="de-DE" sz="900" dirty="0" smtClean="0"/>
              <a:t>Zielregion: AA-Bezirk Dresden</a:t>
            </a:r>
            <a:endParaRPr lang="de-DE" sz="900" dirty="0"/>
          </a:p>
          <a:p>
            <a:r>
              <a:rPr lang="de-DE" sz="900" dirty="0" smtClean="0"/>
              <a:t>Ansprechpartner: Frau Drechsler</a:t>
            </a:r>
          </a:p>
          <a:p>
            <a:r>
              <a:rPr lang="de-DE" sz="900" dirty="0" smtClean="0"/>
              <a:t>Tel. (0351) 4541736</a:t>
            </a:r>
          </a:p>
          <a:p>
            <a:r>
              <a:rPr lang="de-DE" sz="900" dirty="0" smtClean="0"/>
              <a:t>E-Mail: </a:t>
            </a:r>
            <a:r>
              <a:rPr lang="de-DE" sz="900" dirty="0" smtClean="0">
                <a:hlinkClick r:id="rId29"/>
              </a:rPr>
              <a:t>kathleen.drechsler@wad.de</a:t>
            </a:r>
            <a:r>
              <a:rPr lang="de-DE" sz="900" dirty="0" smtClean="0"/>
              <a:t>  </a:t>
            </a:r>
            <a:endParaRPr lang="de-DE" sz="900" dirty="0"/>
          </a:p>
        </p:txBody>
      </p:sp>
      <p:cxnSp>
        <p:nvCxnSpPr>
          <p:cNvPr id="63" name="Gerade Verbindung mit Pfeil 62"/>
          <p:cNvCxnSpPr/>
          <p:nvPr/>
        </p:nvCxnSpPr>
        <p:spPr>
          <a:xfrm flipH="1" flipV="1">
            <a:off x="7086605" y="4677068"/>
            <a:ext cx="2863014" cy="2561791"/>
          </a:xfrm>
          <a:prstGeom prst="straightConnector1">
            <a:avLst/>
          </a:prstGeom>
          <a:ln w="19050">
            <a:solidFill>
              <a:srgbClr val="D2B24D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79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566</Words>
  <Application>Microsoft Office PowerPoint</Application>
  <PresentationFormat>A3 Papier (297x420 mm)</PresentationFormat>
  <Paragraphs>135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PowerPoint-Präsentation</vt:lpstr>
    </vt:vector>
  </TitlesOfParts>
  <Company>SAB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Vorrang für  duale Ausbildung</dc:title>
  <dc:creator>Komjati, Yvonne</dc:creator>
  <cp:lastModifiedBy>Kühne, Silke</cp:lastModifiedBy>
  <cp:revision>106</cp:revision>
  <cp:lastPrinted>2019-03-18T10:08:15Z</cp:lastPrinted>
  <dcterms:created xsi:type="dcterms:W3CDTF">2016-05-03T07:02:13Z</dcterms:created>
  <dcterms:modified xsi:type="dcterms:W3CDTF">2019-03-21T09:49:47Z</dcterms:modified>
</cp:coreProperties>
</file>